
<file path=[Content_Types].xml><?xml version="1.0" encoding="utf-8"?>
<Types xmlns="http://schemas.openxmlformats.org/package/2006/content-types">
  <Default Extension="tmp"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slides/slide16.xml" ContentType="application/vnd.openxmlformats-officedocument.presentationml.slide+xml"/>
  <Override PartName="/ppt/slides/slide17.xml" ContentType="application/vnd.openxmlformats-officedocument.presentationml.slide+xml"/>
  <Override PartName="/ppt/presentation.xml" ContentType="application/vnd.openxmlformats-officedocument.presentationml.presentation.main+xml"/>
  <Override PartName="/ppt/slides/slide15.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1.xml" ContentType="application/vnd.openxmlformats-officedocument.presentationml.slide+xml"/>
  <Override PartName="/ppt/slides/slide12.xml" ContentType="application/vnd.openxmlformats-officedocument.presentationml.slide+xml"/>
  <Override PartName="/ppt/notesSlides/notesSlide14.xml" ContentType="application/vnd.openxmlformats-officedocument.presentationml.notes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notesSlides/notesSlide4.xml" ContentType="application/vnd.openxmlformats-officedocument.presentationml.notesSlide+xml"/>
  <Override PartName="/ppt/notesSlides/notesSlide1.xml" ContentType="application/vnd.openxmlformats-officedocument.presentationml.notesSlide+xml"/>
  <Override PartName="/ppt/notesSlides/notesSlide6.xml" ContentType="application/vnd.openxmlformats-officedocument.presentationml.notesSlide+xml"/>
  <Override PartName="/ppt/notesSlides/notesSlide12.xml" ContentType="application/vnd.openxmlformats-officedocument.presentationml.notesSlide+xml"/>
  <Override PartName="/ppt/notesSlides/notesSlide11.xml" ContentType="application/vnd.openxmlformats-officedocument.presentationml.notesSlide+xml"/>
  <Override PartName="/ppt/notesSlides/notesSlide5.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8.xml" ContentType="application/vnd.openxmlformats-officedocument.presentationml.notesSlide+xml"/>
  <Override PartName="/ppt/notesSlides/notesSlide7.xml" ContentType="application/vnd.openxmlformats-officedocument.presentationml.notesSlide+xml"/>
  <Override PartName="/ppt/theme/theme2.xml" ContentType="application/vnd.openxmlformats-officedocument.theme+xml"/>
  <Override PartName="/ppt/theme/theme1.xml" ContentType="application/vnd.openxmlformats-officedocument.theme+xml"/>
  <Override PartName="/ppt/notesMasters/notesMaster1.xml" ContentType="application/vnd.openxmlformats-officedocument.presentationml.notesMaster+xml"/>
  <Override PartName="/ppt/charts/chart1.xml" ContentType="application/vnd.openxmlformats-officedocument.drawingml.chart+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2"/>
  </p:notesMasterIdLst>
  <p:sldIdLst>
    <p:sldId id="272" r:id="rId5"/>
    <p:sldId id="273" r:id="rId6"/>
    <p:sldId id="274" r:id="rId7"/>
    <p:sldId id="257" r:id="rId8"/>
    <p:sldId id="258" r:id="rId9"/>
    <p:sldId id="259" r:id="rId10"/>
    <p:sldId id="260" r:id="rId11"/>
    <p:sldId id="261" r:id="rId12"/>
    <p:sldId id="262" r:id="rId13"/>
    <p:sldId id="264" r:id="rId14"/>
    <p:sldId id="265" r:id="rId15"/>
    <p:sldId id="266" r:id="rId16"/>
    <p:sldId id="269" r:id="rId17"/>
    <p:sldId id="275" r:id="rId18"/>
    <p:sldId id="276" r:id="rId19"/>
    <p:sldId id="281" r:id="rId20"/>
    <p:sldId id="280"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3339D"/>
    <a:srgbClr val="6B418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01" autoAdjust="0"/>
    <p:restoredTop sz="51038" autoAdjust="0"/>
  </p:normalViewPr>
  <p:slideViewPr>
    <p:cSldViewPr>
      <p:cViewPr>
        <p:scale>
          <a:sx n="70" d="100"/>
          <a:sy n="70" d="100"/>
        </p:scale>
        <p:origin x="-1170" y="-90"/>
      </p:cViewPr>
      <p:guideLst>
        <p:guide orient="horz" pos="2160"/>
        <p:guide pos="2880"/>
      </p:guideLst>
    </p:cSldViewPr>
  </p:slideViewPr>
  <p:outlineViewPr>
    <p:cViewPr>
      <p:scale>
        <a:sx n="33" d="100"/>
        <a:sy n="33" d="100"/>
      </p:scale>
      <p:origin x="0" y="6156"/>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199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16"/>
    </mc:Choice>
    <mc:Fallback>
      <c:style val="16"/>
    </mc:Fallback>
  </mc:AlternateContent>
  <c:chart>
    <c:title>
      <c:tx>
        <c:rich>
          <a:bodyPr/>
          <a:lstStyle/>
          <a:p>
            <a:pPr>
              <a:defRPr/>
            </a:pPr>
            <a:r>
              <a:rPr lang="en-GB"/>
              <a:t>School Websites/blogs</a:t>
            </a:r>
          </a:p>
        </c:rich>
      </c:tx>
      <c:layout/>
      <c:overlay val="0"/>
    </c:title>
    <c:autoTitleDeleted val="0"/>
    <c:plotArea>
      <c:layout/>
      <c:pieChart>
        <c:varyColors val="1"/>
        <c:ser>
          <c:idx val="0"/>
          <c:order val="0"/>
          <c:tx>
            <c:strRef>
              <c:f>Sheet1!$C$2</c:f>
              <c:strCache>
                <c:ptCount val="1"/>
                <c:pt idx="0">
                  <c:v>Number of Schools</c:v>
                </c:pt>
              </c:strCache>
            </c:strRef>
          </c:tx>
          <c:spPr>
            <a:solidFill>
              <a:schemeClr val="accent6"/>
            </a:solidFill>
          </c:spPr>
          <c:dPt>
            <c:idx val="0"/>
            <c:bubble3D val="0"/>
            <c:spPr>
              <a:solidFill>
                <a:schemeClr val="accent6">
                  <a:lumMod val="50000"/>
                </a:schemeClr>
              </a:solidFill>
            </c:spPr>
          </c:dPt>
          <c:dPt>
            <c:idx val="1"/>
            <c:bubble3D val="0"/>
            <c:spPr>
              <a:solidFill>
                <a:schemeClr val="accent6">
                  <a:lumMod val="40000"/>
                  <a:lumOff val="60000"/>
                </a:schemeClr>
              </a:solidFill>
            </c:spPr>
          </c:dPt>
          <c:cat>
            <c:strRef>
              <c:f>Sheet1!$B$3:$B$5</c:f>
              <c:strCache>
                <c:ptCount val="3"/>
                <c:pt idx="0">
                  <c:v>are not up to date</c:v>
                </c:pt>
                <c:pt idx="1">
                  <c:v>up to date</c:v>
                </c:pt>
                <c:pt idx="2">
                  <c:v>partially up to date</c:v>
                </c:pt>
              </c:strCache>
            </c:strRef>
          </c:cat>
          <c:val>
            <c:numRef>
              <c:f>Sheet1!$C$3:$C$5</c:f>
              <c:numCache>
                <c:formatCode>General</c:formatCode>
                <c:ptCount val="3"/>
                <c:pt idx="0">
                  <c:v>51</c:v>
                </c:pt>
                <c:pt idx="1">
                  <c:v>78</c:v>
                </c:pt>
                <c:pt idx="2">
                  <c:v>24</c:v>
                </c:pt>
              </c:numCache>
            </c:numRef>
          </c:val>
        </c:ser>
        <c:dLbls>
          <c:showLegendKey val="0"/>
          <c:showVal val="0"/>
          <c:showCatName val="0"/>
          <c:showSerName val="0"/>
          <c:showPercent val="0"/>
          <c:showBubbleSize val="0"/>
          <c:showLeaderLines val="1"/>
        </c:dLbls>
        <c:firstSliceAng val="0"/>
      </c:pieChart>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6F4C63-6DB1-4654-92AD-A8F54C59423F}" type="datetimeFigureOut">
              <a:rPr lang="en-GB" smtClean="0"/>
              <a:t>04/11/2013</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9050A9F-E5AD-4685-B7E9-78AE1C92C773}" type="slidenum">
              <a:rPr lang="en-GB" smtClean="0"/>
              <a:t>‹#›</a:t>
            </a:fld>
            <a:endParaRPr lang="en-GB"/>
          </a:p>
        </p:txBody>
      </p:sp>
    </p:spTree>
    <p:extLst>
      <p:ext uri="{BB962C8B-B14F-4D97-AF65-F5344CB8AC3E}">
        <p14:creationId xmlns:p14="http://schemas.microsoft.com/office/powerpoint/2010/main" val="5935656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9050A9F-E5AD-4685-B7E9-78AE1C92C773}" type="slidenum">
              <a:rPr lang="en-GB" smtClean="0"/>
              <a:t>2</a:t>
            </a:fld>
            <a:endParaRPr lang="en-GB"/>
          </a:p>
        </p:txBody>
      </p:sp>
    </p:spTree>
    <p:extLst>
      <p:ext uri="{BB962C8B-B14F-4D97-AF65-F5344CB8AC3E}">
        <p14:creationId xmlns:p14="http://schemas.microsoft.com/office/powerpoint/2010/main" val="9342565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itchFamily="34" charset="0"/>
              <a:buChar char="•"/>
            </a:pPr>
            <a:r>
              <a:rPr lang="en-GB" sz="1200" kern="1200" dirty="0" smtClean="0">
                <a:solidFill>
                  <a:schemeClr val="tx1"/>
                </a:solidFill>
                <a:effectLst/>
                <a:latin typeface="+mn-lt"/>
                <a:ea typeface="+mn-ea"/>
                <a:cs typeface="+mn-cs"/>
              </a:rPr>
              <a:t>Information on what my child is doing at school scored the highest with 46.8%. </a:t>
            </a:r>
          </a:p>
          <a:p>
            <a:pPr marL="171450" lvl="0" indent="-171450">
              <a:buFont typeface="Arial" pitchFamily="34" charset="0"/>
              <a:buChar char="•"/>
            </a:pPr>
            <a:r>
              <a:rPr lang="en-GB" sz="1200" kern="1200" dirty="0" smtClean="0">
                <a:solidFill>
                  <a:schemeClr val="tx1"/>
                </a:solidFill>
                <a:effectLst/>
                <a:latin typeface="+mn-lt"/>
                <a:ea typeface="+mn-ea"/>
                <a:cs typeface="+mn-cs"/>
              </a:rPr>
              <a:t>My own child’s achievements was second with 42.2%.</a:t>
            </a:r>
          </a:p>
          <a:p>
            <a:pPr marL="171450" lvl="0" indent="-171450">
              <a:buFont typeface="Arial" pitchFamily="34" charset="0"/>
              <a:buChar char="•"/>
            </a:pPr>
            <a:r>
              <a:rPr lang="en-GB" sz="1200" kern="1200" dirty="0" smtClean="0">
                <a:solidFill>
                  <a:schemeClr val="tx1"/>
                </a:solidFill>
                <a:effectLst/>
                <a:latin typeface="+mn-lt"/>
                <a:ea typeface="+mn-ea"/>
                <a:cs typeface="+mn-cs"/>
              </a:rPr>
              <a:t>Information on my child’s academic progress was third with 40.7%.</a:t>
            </a:r>
          </a:p>
          <a:p>
            <a:pPr marL="171450" lvl="0" indent="-171450">
              <a:buFont typeface="Arial" pitchFamily="34" charset="0"/>
              <a:buChar char="•"/>
            </a:pPr>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The survey asked how frequently parents and carers would like to receive information from their child’s school.  Reponses reported that:</a:t>
            </a:r>
          </a:p>
          <a:p>
            <a:pPr marL="171450" lvl="0" indent="-171450">
              <a:buFont typeface="Arial" pitchFamily="34" charset="0"/>
              <a:buChar char="•"/>
            </a:pPr>
            <a:r>
              <a:rPr lang="en-GB" sz="1200" kern="1200" dirty="0" smtClean="0">
                <a:solidFill>
                  <a:schemeClr val="tx1"/>
                </a:solidFill>
                <a:effectLst/>
                <a:latin typeface="+mn-lt"/>
                <a:ea typeface="+mn-ea"/>
                <a:cs typeface="+mn-cs"/>
              </a:rPr>
              <a:t>47.1% would like monthly communications</a:t>
            </a:r>
          </a:p>
          <a:p>
            <a:pPr marL="171450" lvl="0" indent="-171450">
              <a:buFont typeface="Arial" pitchFamily="34" charset="0"/>
              <a:buChar char="•"/>
            </a:pPr>
            <a:r>
              <a:rPr lang="en-GB" sz="1200" kern="1200" dirty="0" smtClean="0">
                <a:solidFill>
                  <a:schemeClr val="tx1"/>
                </a:solidFill>
                <a:effectLst/>
                <a:latin typeface="+mn-lt"/>
                <a:ea typeface="+mn-ea"/>
                <a:cs typeface="+mn-cs"/>
              </a:rPr>
              <a:t>28.3% would like information as and when it becomes available </a:t>
            </a:r>
          </a:p>
          <a:p>
            <a:pPr marL="171450" lvl="0" indent="-171450">
              <a:buFont typeface="Arial" pitchFamily="34" charset="0"/>
              <a:buChar char="•"/>
            </a:pPr>
            <a:r>
              <a:rPr lang="en-GB" sz="1200" kern="1200" dirty="0" smtClean="0">
                <a:solidFill>
                  <a:schemeClr val="tx1"/>
                </a:solidFill>
                <a:effectLst/>
                <a:latin typeface="+mn-lt"/>
                <a:ea typeface="+mn-ea"/>
                <a:cs typeface="+mn-cs"/>
              </a:rPr>
              <a:t>17.2% opted for weekly</a:t>
            </a:r>
          </a:p>
          <a:p>
            <a:pPr marL="171450" lvl="0" indent="-171450">
              <a:buFont typeface="Arial" pitchFamily="34" charset="0"/>
              <a:buChar char="•"/>
            </a:pPr>
            <a:r>
              <a:rPr lang="en-GB" sz="1200" kern="1200" dirty="0" smtClean="0">
                <a:solidFill>
                  <a:schemeClr val="tx1"/>
                </a:solidFill>
                <a:effectLst/>
                <a:latin typeface="+mn-lt"/>
                <a:ea typeface="+mn-ea"/>
                <a:cs typeface="+mn-cs"/>
              </a:rPr>
              <a:t>7.2% selected Termly</a:t>
            </a:r>
          </a:p>
          <a:p>
            <a:endParaRPr lang="en-GB" dirty="0"/>
          </a:p>
        </p:txBody>
      </p:sp>
      <p:sp>
        <p:nvSpPr>
          <p:cNvPr id="4" name="Slide Number Placeholder 3"/>
          <p:cNvSpPr>
            <a:spLocks noGrp="1"/>
          </p:cNvSpPr>
          <p:nvPr>
            <p:ph type="sldNum" sz="quarter" idx="10"/>
          </p:nvPr>
        </p:nvSpPr>
        <p:spPr/>
        <p:txBody>
          <a:bodyPr/>
          <a:lstStyle/>
          <a:p>
            <a:fld id="{C9050A9F-E5AD-4685-B7E9-78AE1C92C773}" type="slidenum">
              <a:rPr lang="en-GB" smtClean="0"/>
              <a:t>11</a:t>
            </a:fld>
            <a:endParaRPr lang="en-GB"/>
          </a:p>
        </p:txBody>
      </p:sp>
    </p:spTree>
    <p:extLst>
      <p:ext uri="{BB962C8B-B14F-4D97-AF65-F5344CB8AC3E}">
        <p14:creationId xmlns:p14="http://schemas.microsoft.com/office/powerpoint/2010/main" val="15787776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gn="l">
              <a:buNone/>
            </a:pPr>
            <a:r>
              <a:rPr lang="en-GB" sz="1200" dirty="0" smtClean="0"/>
              <a:t>Parents and carers were asked how often they used the internet.  The majority reported they used the internet daily.</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We asked parents and carers what would encourage them to use the school website more and we received 68 responses.  </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Common themes</a:t>
            </a:r>
            <a:r>
              <a:rPr lang="en-GB" sz="1200" kern="1200" baseline="0" dirty="0" smtClean="0">
                <a:solidFill>
                  <a:schemeClr val="tx1"/>
                </a:solidFill>
                <a:effectLst/>
                <a:latin typeface="+mn-lt"/>
                <a:ea typeface="+mn-ea"/>
                <a:cs typeface="+mn-cs"/>
              </a:rPr>
              <a:t> were:</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GB" sz="1200" kern="1200" baseline="0" dirty="0" smtClean="0">
                <a:solidFill>
                  <a:schemeClr val="tx1"/>
                </a:solidFill>
                <a:effectLst/>
                <a:latin typeface="+mn-lt"/>
                <a:ea typeface="+mn-ea"/>
                <a:cs typeface="+mn-cs"/>
              </a:rPr>
              <a:t>Updated more regularly</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GB" sz="1200" kern="1200" baseline="0" dirty="0" smtClean="0">
                <a:solidFill>
                  <a:schemeClr val="tx1"/>
                </a:solidFill>
                <a:effectLst/>
                <a:latin typeface="+mn-lt"/>
                <a:ea typeface="+mn-ea"/>
                <a:cs typeface="+mn-cs"/>
              </a:rPr>
              <a:t>More information</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GB" sz="1200" kern="1200" dirty="0" smtClean="0">
                <a:solidFill>
                  <a:schemeClr val="tx1"/>
                </a:solidFill>
                <a:effectLst/>
                <a:latin typeface="+mn-lt"/>
                <a:ea typeface="+mn-ea"/>
                <a:cs typeface="+mn-cs"/>
              </a:rPr>
              <a:t>If</a:t>
            </a:r>
            <a:r>
              <a:rPr lang="en-GB" sz="1200" kern="1200" baseline="0" dirty="0" smtClean="0">
                <a:solidFill>
                  <a:schemeClr val="tx1"/>
                </a:solidFill>
                <a:effectLst/>
                <a:latin typeface="+mn-lt"/>
                <a:ea typeface="+mn-ea"/>
                <a:cs typeface="+mn-cs"/>
              </a:rPr>
              <a:t> all information was online</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GB" sz="1200" kern="1200" baseline="0" dirty="0" smtClean="0">
                <a:solidFill>
                  <a:schemeClr val="tx1"/>
                </a:solidFill>
                <a:effectLst/>
                <a:latin typeface="+mn-lt"/>
                <a:ea typeface="+mn-ea"/>
                <a:cs typeface="+mn-cs"/>
              </a:rPr>
              <a:t>Dates</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GB" sz="1200" kern="1200" baseline="0" dirty="0" smtClean="0">
                <a:solidFill>
                  <a:schemeClr val="tx1"/>
                </a:solidFill>
                <a:effectLst/>
                <a:latin typeface="+mn-lt"/>
                <a:ea typeface="+mn-ea"/>
                <a:cs typeface="+mn-cs"/>
              </a:rPr>
              <a:t>Alerts and notifications to look </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GB" sz="1200" kern="1200" baseline="0" dirty="0" smtClean="0">
                <a:solidFill>
                  <a:schemeClr val="tx1"/>
                </a:solidFill>
                <a:effectLst/>
                <a:latin typeface="+mn-lt"/>
                <a:ea typeface="+mn-ea"/>
                <a:cs typeface="+mn-cs"/>
              </a:rPr>
              <a:t>Reminded about the website/blog</a:t>
            </a:r>
            <a:endParaRPr lang="en-GB" sz="1200" kern="1200" dirty="0" smtClean="0">
              <a:solidFill>
                <a:schemeClr val="tx1"/>
              </a:solidFill>
              <a:effectLst/>
              <a:latin typeface="+mn-lt"/>
              <a:ea typeface="+mn-ea"/>
              <a:cs typeface="+mn-cs"/>
            </a:endParaRPr>
          </a:p>
          <a:p>
            <a:endParaRPr lang="en-GB" dirty="0" smtClean="0"/>
          </a:p>
          <a:p>
            <a:r>
              <a:rPr lang="en-GB" sz="1200" kern="1200" dirty="0" smtClean="0">
                <a:solidFill>
                  <a:schemeClr val="tx1"/>
                </a:solidFill>
                <a:effectLst/>
                <a:latin typeface="+mn-lt"/>
                <a:ea typeface="+mn-ea"/>
                <a:cs typeface="+mn-cs"/>
              </a:rPr>
              <a:t>The survey then asked an open-ended question about what information would be useful on a school website 134 responses were recorded@</a:t>
            </a:r>
          </a:p>
          <a:p>
            <a:pPr marL="171450" lvl="0" indent="-171450">
              <a:buFont typeface="Arial" pitchFamily="34" charset="0"/>
              <a:buChar char="•"/>
            </a:pPr>
            <a:r>
              <a:rPr lang="en-GB" sz="1200" kern="1200" dirty="0" smtClean="0">
                <a:solidFill>
                  <a:schemeClr val="tx1"/>
                </a:solidFill>
                <a:effectLst/>
                <a:latin typeface="+mn-lt"/>
                <a:ea typeface="+mn-ea"/>
                <a:cs typeface="+mn-cs"/>
              </a:rPr>
              <a:t>General school news </a:t>
            </a:r>
          </a:p>
          <a:p>
            <a:pPr marL="171450" lvl="0" indent="-171450">
              <a:buFont typeface="Arial" pitchFamily="34" charset="0"/>
              <a:buChar char="•"/>
            </a:pPr>
            <a:r>
              <a:rPr lang="en-GB" sz="1200" kern="1200" dirty="0" smtClean="0">
                <a:solidFill>
                  <a:schemeClr val="tx1"/>
                </a:solidFill>
                <a:effectLst/>
                <a:latin typeface="+mn-lt"/>
                <a:ea typeface="+mn-ea"/>
                <a:cs typeface="+mn-cs"/>
              </a:rPr>
              <a:t>Term dates </a:t>
            </a:r>
          </a:p>
          <a:p>
            <a:pPr marL="171450" lvl="0" indent="-171450">
              <a:buFont typeface="Arial" pitchFamily="34" charset="0"/>
              <a:buChar char="•"/>
            </a:pPr>
            <a:r>
              <a:rPr lang="en-GB" sz="1200" kern="1200" dirty="0" smtClean="0">
                <a:solidFill>
                  <a:schemeClr val="tx1"/>
                </a:solidFill>
                <a:effectLst/>
                <a:latin typeface="+mn-lt"/>
                <a:ea typeface="+mn-ea"/>
                <a:cs typeface="+mn-cs"/>
              </a:rPr>
              <a:t>Events </a:t>
            </a:r>
          </a:p>
          <a:p>
            <a:pPr marL="171450" lvl="0" indent="-171450">
              <a:buFont typeface="Arial" pitchFamily="34" charset="0"/>
              <a:buChar char="•"/>
            </a:pPr>
            <a:r>
              <a:rPr lang="en-GB" sz="1200" kern="1200" dirty="0" smtClean="0">
                <a:solidFill>
                  <a:schemeClr val="tx1"/>
                </a:solidFill>
                <a:effectLst/>
                <a:latin typeface="+mn-lt"/>
                <a:ea typeface="+mn-ea"/>
                <a:cs typeface="+mn-cs"/>
              </a:rPr>
              <a:t>Class/department information </a:t>
            </a:r>
          </a:p>
          <a:p>
            <a:pPr marL="171450" lvl="0" indent="-171450">
              <a:buFont typeface="Arial" pitchFamily="34" charset="0"/>
              <a:buChar char="•"/>
            </a:pPr>
            <a:r>
              <a:rPr lang="en-GB" sz="1200" kern="1200" dirty="0" smtClean="0">
                <a:solidFill>
                  <a:schemeClr val="tx1"/>
                </a:solidFill>
                <a:effectLst/>
                <a:latin typeface="+mn-lt"/>
                <a:ea typeface="+mn-ea"/>
                <a:cs typeface="+mn-cs"/>
              </a:rPr>
              <a:t>School calendar </a:t>
            </a:r>
          </a:p>
          <a:p>
            <a:pPr marL="171450" lvl="0" indent="-171450">
              <a:buFont typeface="Arial" pitchFamily="34" charset="0"/>
              <a:buChar char="•"/>
            </a:pPr>
            <a:r>
              <a:rPr lang="en-GB" sz="1200" kern="1200" dirty="0" smtClean="0">
                <a:solidFill>
                  <a:schemeClr val="tx1"/>
                </a:solidFill>
                <a:effectLst/>
                <a:latin typeface="+mn-lt"/>
                <a:ea typeface="+mn-ea"/>
                <a:cs typeface="+mn-cs"/>
              </a:rPr>
              <a:t>Extra-curricular activities </a:t>
            </a:r>
          </a:p>
          <a:p>
            <a:pPr marL="171450" lvl="0" indent="-171450">
              <a:buFont typeface="Arial" pitchFamily="34" charset="0"/>
              <a:buChar char="•"/>
            </a:pPr>
            <a:r>
              <a:rPr lang="en-GB" sz="1200" kern="1200" dirty="0" smtClean="0">
                <a:solidFill>
                  <a:schemeClr val="tx1"/>
                </a:solidFill>
                <a:effectLst/>
                <a:latin typeface="+mn-lt"/>
                <a:ea typeface="+mn-ea"/>
                <a:cs typeface="+mn-cs"/>
              </a:rPr>
              <a:t>Homework </a:t>
            </a:r>
          </a:p>
          <a:p>
            <a:endParaRPr lang="en-GB" sz="1200" kern="1200" dirty="0" smtClean="0">
              <a:solidFill>
                <a:schemeClr val="tx1"/>
              </a:solidFill>
              <a:effectLst/>
              <a:latin typeface="+mn-lt"/>
              <a:ea typeface="+mn-ea"/>
              <a:cs typeface="+mn-cs"/>
            </a:endParaRPr>
          </a:p>
          <a:p>
            <a:endParaRPr lang="en-GB" dirty="0" smtClean="0"/>
          </a:p>
          <a:p>
            <a:endParaRPr lang="en-GB" dirty="0"/>
          </a:p>
        </p:txBody>
      </p:sp>
      <p:sp>
        <p:nvSpPr>
          <p:cNvPr id="4" name="Slide Number Placeholder 3"/>
          <p:cNvSpPr>
            <a:spLocks noGrp="1"/>
          </p:cNvSpPr>
          <p:nvPr>
            <p:ph type="sldNum" sz="quarter" idx="10"/>
          </p:nvPr>
        </p:nvSpPr>
        <p:spPr/>
        <p:txBody>
          <a:bodyPr/>
          <a:lstStyle/>
          <a:p>
            <a:fld id="{C9050A9F-E5AD-4685-B7E9-78AE1C92C773}" type="slidenum">
              <a:rPr lang="en-GB" smtClean="0"/>
              <a:t>12</a:t>
            </a:fld>
            <a:endParaRPr lang="en-GB"/>
          </a:p>
        </p:txBody>
      </p:sp>
    </p:spTree>
    <p:extLst>
      <p:ext uri="{BB962C8B-B14F-4D97-AF65-F5344CB8AC3E}">
        <p14:creationId xmlns:p14="http://schemas.microsoft.com/office/powerpoint/2010/main" val="26249800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9050A9F-E5AD-4685-B7E9-78AE1C92C773}" type="slidenum">
              <a:rPr lang="en-GB" smtClean="0"/>
              <a:t>13</a:t>
            </a:fld>
            <a:endParaRPr lang="en-GB"/>
          </a:p>
        </p:txBody>
      </p:sp>
    </p:spTree>
    <p:extLst>
      <p:ext uri="{BB962C8B-B14F-4D97-AF65-F5344CB8AC3E}">
        <p14:creationId xmlns:p14="http://schemas.microsoft.com/office/powerpoint/2010/main" val="41176352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Links on HC website</a:t>
            </a:r>
          </a:p>
          <a:p>
            <a:endParaRPr lang="en-GB" dirty="0" smtClean="0"/>
          </a:p>
          <a:p>
            <a:r>
              <a:rPr lang="en-GB" dirty="0" smtClean="0"/>
              <a:t>All</a:t>
            </a:r>
            <a:r>
              <a:rPr lang="en-GB" baseline="0" dirty="0" smtClean="0"/>
              <a:t> schools, one up to date websites</a:t>
            </a:r>
          </a:p>
          <a:p>
            <a:endParaRPr lang="en-GB" baseline="0" dirty="0" smtClean="0"/>
          </a:p>
          <a:p>
            <a:r>
              <a:rPr lang="en-GB" baseline="0" dirty="0" smtClean="0"/>
              <a:t>Supporting schools to have a website – standard template</a:t>
            </a:r>
            <a:r>
              <a:rPr lang="en-GB" baseline="0" dirty="0"/>
              <a:t> </a:t>
            </a:r>
            <a:r>
              <a:rPr lang="en-GB" baseline="0" dirty="0" smtClean="0"/>
              <a:t>– resource for training for use of websites</a:t>
            </a:r>
          </a:p>
        </p:txBody>
      </p:sp>
      <p:sp>
        <p:nvSpPr>
          <p:cNvPr id="4" name="Slide Number Placeholder 3"/>
          <p:cNvSpPr>
            <a:spLocks noGrp="1"/>
          </p:cNvSpPr>
          <p:nvPr>
            <p:ph type="sldNum" sz="quarter" idx="10"/>
          </p:nvPr>
        </p:nvSpPr>
        <p:spPr/>
        <p:txBody>
          <a:bodyPr/>
          <a:lstStyle/>
          <a:p>
            <a:fld id="{C9050A9F-E5AD-4685-B7E9-78AE1C92C773}" type="slidenum">
              <a:rPr lang="en-GB" smtClean="0"/>
              <a:t>15</a:t>
            </a:fld>
            <a:endParaRPr lang="en-GB"/>
          </a:p>
        </p:txBody>
      </p:sp>
    </p:spTree>
    <p:extLst>
      <p:ext uri="{BB962C8B-B14F-4D97-AF65-F5344CB8AC3E}">
        <p14:creationId xmlns:p14="http://schemas.microsoft.com/office/powerpoint/2010/main" val="18041502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9050A9F-E5AD-4685-B7E9-78AE1C92C773}" type="slidenum">
              <a:rPr lang="en-GB" smtClean="0"/>
              <a:t>17</a:t>
            </a:fld>
            <a:endParaRPr lang="en-GB"/>
          </a:p>
        </p:txBody>
      </p:sp>
    </p:spTree>
    <p:extLst>
      <p:ext uri="{BB962C8B-B14F-4D97-AF65-F5344CB8AC3E}">
        <p14:creationId xmlns:p14="http://schemas.microsoft.com/office/powerpoint/2010/main" val="17282256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smtClean="0"/>
          </a:p>
          <a:p>
            <a:r>
              <a:rPr lang="en-GB" sz="1200" b="1" kern="1200" dirty="0" smtClean="0">
                <a:solidFill>
                  <a:schemeClr val="tx1"/>
                </a:solidFill>
                <a:effectLst/>
                <a:latin typeface="+mn-lt"/>
                <a:ea typeface="+mn-ea"/>
                <a:cs typeface="+mn-cs"/>
              </a:rPr>
              <a:t>School &gt; Parents – Differed from school to school</a:t>
            </a:r>
            <a:endParaRPr lang="en-GB" sz="1200" kern="1200" dirty="0" smtClean="0">
              <a:solidFill>
                <a:schemeClr val="tx1"/>
              </a:solidFill>
              <a:effectLst/>
              <a:latin typeface="+mn-lt"/>
              <a:ea typeface="+mn-ea"/>
              <a:cs typeface="+mn-cs"/>
            </a:endParaRPr>
          </a:p>
          <a:p>
            <a:r>
              <a:rPr lang="en-GB" sz="1200" b="1" kern="1200" dirty="0" smtClean="0">
                <a:solidFill>
                  <a:schemeClr val="tx1"/>
                </a:solidFill>
                <a:effectLst/>
                <a:latin typeface="+mn-lt"/>
                <a:ea typeface="+mn-ea"/>
                <a:cs typeface="+mn-cs"/>
              </a:rPr>
              <a:t>Improving communication</a:t>
            </a:r>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Parent Council members provided some suggestions when we discussed how we could improve communication between the school and parents. </a:t>
            </a:r>
            <a:r>
              <a:rPr lang="en-GB" sz="1200" u="sng" kern="1200" dirty="0" smtClean="0">
                <a:solidFill>
                  <a:schemeClr val="tx1"/>
                </a:solidFill>
                <a:effectLst/>
                <a:latin typeface="+mn-lt"/>
                <a:ea typeface="+mn-ea"/>
                <a:cs typeface="+mn-cs"/>
              </a:rPr>
              <a:t>Email</a:t>
            </a:r>
            <a:endParaRPr lang="en-GB" sz="1200" kern="1200" dirty="0" smtClean="0">
              <a:solidFill>
                <a:schemeClr val="tx1"/>
              </a:solidFill>
              <a:effectLst/>
              <a:latin typeface="+mn-lt"/>
              <a:ea typeface="+mn-ea"/>
              <a:cs typeface="+mn-cs"/>
            </a:endParaRPr>
          </a:p>
          <a:p>
            <a:r>
              <a:rPr lang="en-GB" u="sng" dirty="0" smtClean="0">
                <a:effectLst/>
              </a:rPr>
              <a:t>Online Reporting</a:t>
            </a:r>
            <a:endParaRPr lang="en-GB" sz="1200" kern="1200" dirty="0" smtClean="0">
              <a:solidFill>
                <a:schemeClr val="tx1"/>
              </a:solidFill>
              <a:effectLst/>
              <a:latin typeface="+mn-lt"/>
              <a:ea typeface="+mn-ea"/>
              <a:cs typeface="+mn-cs"/>
            </a:endParaRPr>
          </a:p>
          <a:p>
            <a:pPr lvl="0"/>
            <a:r>
              <a:rPr lang="en-GB" u="sng" dirty="0" smtClean="0">
                <a:effectLst/>
              </a:rPr>
              <a:t>Websites</a:t>
            </a:r>
            <a:r>
              <a:rPr lang="en-GB" u="none" dirty="0" smtClean="0">
                <a:effectLst/>
              </a:rPr>
              <a:t> looking </a:t>
            </a:r>
            <a:r>
              <a:rPr lang="en-GB" dirty="0" smtClean="0">
                <a:effectLst/>
              </a:rPr>
              <a:t>forward they said they would like to see a standard approach for websites across all Highland schools. </a:t>
            </a:r>
          </a:p>
          <a:p>
            <a:pPr lvl="0"/>
            <a:r>
              <a:rPr lang="en-GB" sz="1200" u="sng" kern="1200" dirty="0" smtClean="0">
                <a:solidFill>
                  <a:schemeClr val="tx1"/>
                </a:solidFill>
                <a:effectLst/>
                <a:latin typeface="+mn-lt"/>
                <a:ea typeface="+mn-ea"/>
                <a:cs typeface="+mn-cs"/>
              </a:rPr>
              <a:t>Online payments </a:t>
            </a:r>
            <a:r>
              <a:rPr lang="en-GB" sz="1200" kern="1200" dirty="0" smtClean="0">
                <a:solidFill>
                  <a:schemeClr val="tx1"/>
                </a:solidFill>
                <a:effectLst/>
                <a:latin typeface="+mn-lt"/>
                <a:ea typeface="+mn-ea"/>
                <a:cs typeface="+mn-cs"/>
              </a:rPr>
              <a:t>– Almost all the Parent Councils I attended reported that the online payment system for school meals needed improving, parents feel the process is too long, they said they would like to see: a save feature, real time up date and the option to view the balance online.</a:t>
            </a:r>
          </a:p>
          <a:p>
            <a:r>
              <a:rPr lang="en-GB" sz="1200" kern="1200" dirty="0" smtClean="0">
                <a:solidFill>
                  <a:schemeClr val="tx1"/>
                </a:solidFill>
                <a:effectLst/>
                <a:latin typeface="+mn-lt"/>
                <a:ea typeface="+mn-ea"/>
                <a:cs typeface="+mn-cs"/>
              </a:rPr>
              <a:t>A number of Parent Councils mentioned that they would like to see more consistency across all schools with how they communicate with parents.</a:t>
            </a:r>
          </a:p>
          <a:p>
            <a:endParaRPr lang="en-GB" sz="1200" b="1" kern="1200" dirty="0" smtClean="0">
              <a:solidFill>
                <a:schemeClr val="tx1"/>
              </a:solidFill>
              <a:effectLst/>
              <a:latin typeface="+mn-lt"/>
              <a:ea typeface="+mn-ea"/>
              <a:cs typeface="+mn-cs"/>
            </a:endParaRPr>
          </a:p>
          <a:p>
            <a:r>
              <a:rPr lang="en-GB" sz="1200" b="1" kern="1200" dirty="0" smtClean="0">
                <a:solidFill>
                  <a:schemeClr val="tx1"/>
                </a:solidFill>
                <a:effectLst/>
                <a:latin typeface="+mn-lt"/>
                <a:ea typeface="+mn-ea"/>
                <a:cs typeface="+mn-cs"/>
              </a:rPr>
              <a:t>School &gt; Parent Council – PC happy</a:t>
            </a:r>
            <a:r>
              <a:rPr lang="en-GB" sz="1200" b="1" kern="1200" baseline="0" dirty="0" smtClean="0">
                <a:solidFill>
                  <a:schemeClr val="tx1"/>
                </a:solidFill>
                <a:effectLst/>
                <a:latin typeface="+mn-lt"/>
                <a:ea typeface="+mn-ea"/>
                <a:cs typeface="+mn-cs"/>
              </a:rPr>
              <a:t> with current communication</a:t>
            </a:r>
            <a:endParaRPr lang="en-GB" sz="1200" kern="1200" dirty="0" smtClean="0">
              <a:solidFill>
                <a:schemeClr val="tx1"/>
              </a:solidFill>
              <a:effectLst/>
              <a:latin typeface="+mn-lt"/>
              <a:ea typeface="+mn-ea"/>
              <a:cs typeface="+mn-cs"/>
            </a:endParaRPr>
          </a:p>
          <a:p>
            <a:endParaRPr lang="en-GB" sz="1200" kern="1200" dirty="0" smtClean="0">
              <a:solidFill>
                <a:schemeClr val="tx1"/>
              </a:solidFill>
              <a:effectLst/>
              <a:latin typeface="+mn-lt"/>
              <a:ea typeface="+mn-ea"/>
              <a:cs typeface="+mn-cs"/>
            </a:endParaRPr>
          </a:p>
          <a:p>
            <a:r>
              <a:rPr lang="en-GB" sz="1200" b="1" kern="1200" dirty="0" smtClean="0">
                <a:solidFill>
                  <a:schemeClr val="tx1"/>
                </a:solidFill>
                <a:effectLst/>
                <a:latin typeface="+mn-lt"/>
                <a:ea typeface="+mn-ea"/>
                <a:cs typeface="+mn-cs"/>
              </a:rPr>
              <a:t>Parent Council Members – Happy</a:t>
            </a:r>
            <a:r>
              <a:rPr lang="en-GB" sz="1200" b="1" kern="1200" baseline="0" dirty="0" smtClean="0">
                <a:solidFill>
                  <a:schemeClr val="tx1"/>
                </a:solidFill>
                <a:effectLst/>
                <a:latin typeface="+mn-lt"/>
                <a:ea typeface="+mn-ea"/>
                <a:cs typeface="+mn-cs"/>
              </a:rPr>
              <a:t> with how they communicate – email, text, school gate etc.</a:t>
            </a:r>
            <a:endParaRPr lang="en-GB" sz="1200" kern="1200" dirty="0" smtClean="0">
              <a:solidFill>
                <a:schemeClr val="tx1"/>
              </a:solidFill>
              <a:effectLst/>
              <a:latin typeface="+mn-lt"/>
              <a:ea typeface="+mn-ea"/>
              <a:cs typeface="+mn-cs"/>
            </a:endParaRPr>
          </a:p>
          <a:p>
            <a:endParaRPr lang="en-GB" sz="1200" kern="1200" dirty="0" smtClean="0">
              <a:solidFill>
                <a:schemeClr val="tx1"/>
              </a:solidFill>
              <a:effectLst/>
              <a:latin typeface="+mn-lt"/>
              <a:ea typeface="+mn-ea"/>
              <a:cs typeface="+mn-cs"/>
            </a:endParaRPr>
          </a:p>
          <a:p>
            <a:r>
              <a:rPr lang="en-GB" b="1" dirty="0" smtClean="0">
                <a:effectLst/>
              </a:rPr>
              <a:t>Communication between Parent Councils and other Parent Councils</a:t>
            </a:r>
            <a:r>
              <a:rPr lang="en-GB" dirty="0" smtClean="0">
                <a:effectLst/>
              </a:rPr>
              <a:t> </a:t>
            </a:r>
            <a:r>
              <a:rPr lang="en-GB" sz="1200" kern="1200" dirty="0" smtClean="0">
                <a:solidFill>
                  <a:schemeClr val="tx1"/>
                </a:solidFill>
                <a:effectLst/>
                <a:latin typeface="+mn-lt"/>
                <a:ea typeface="+mn-ea"/>
                <a:cs typeface="+mn-cs"/>
              </a:rPr>
              <a:t>- </a:t>
            </a:r>
            <a:r>
              <a:rPr lang="en-GB" sz="1200" b="1" kern="1200" dirty="0" smtClean="0">
                <a:solidFill>
                  <a:schemeClr val="tx1"/>
                </a:solidFill>
                <a:effectLst/>
                <a:latin typeface="+mn-lt"/>
                <a:ea typeface="+mn-ea"/>
                <a:cs typeface="+mn-cs"/>
              </a:rPr>
              <a:t>more</a:t>
            </a:r>
            <a:r>
              <a:rPr lang="en-GB" sz="1200" b="1" kern="1200" baseline="0" dirty="0" smtClean="0">
                <a:solidFill>
                  <a:schemeClr val="tx1"/>
                </a:solidFill>
                <a:effectLst/>
                <a:latin typeface="+mn-lt"/>
                <a:ea typeface="+mn-ea"/>
                <a:cs typeface="+mn-cs"/>
              </a:rPr>
              <a:t> networking </a:t>
            </a:r>
            <a:r>
              <a:rPr lang="en-GB" sz="1200" b="1" kern="1200" baseline="0" dirty="0" err="1" smtClean="0">
                <a:solidFill>
                  <a:schemeClr val="tx1"/>
                </a:solidFill>
                <a:effectLst/>
                <a:latin typeface="+mn-lt"/>
                <a:ea typeface="+mn-ea"/>
                <a:cs typeface="+mn-cs"/>
              </a:rPr>
              <a:t>opps</a:t>
            </a:r>
            <a:endParaRPr lang="en-GB" sz="1200" b="1" kern="1200" baseline="0" dirty="0" smtClean="0">
              <a:solidFill>
                <a:schemeClr val="tx1"/>
              </a:solidFill>
              <a:effectLst/>
              <a:latin typeface="+mn-lt"/>
              <a:ea typeface="+mn-ea"/>
              <a:cs typeface="+mn-cs"/>
            </a:endParaRPr>
          </a:p>
          <a:p>
            <a:endParaRPr lang="en-GB" b="1" dirty="0" smtClean="0">
              <a:effectLst/>
            </a:endParaRPr>
          </a:p>
          <a:p>
            <a:r>
              <a:rPr lang="en-GB" b="1" dirty="0" smtClean="0">
                <a:effectLst/>
              </a:rPr>
              <a:t>Parent Council &gt; Parent Forum – differed from school</a:t>
            </a:r>
            <a:r>
              <a:rPr lang="en-GB" b="1" baseline="0" dirty="0" smtClean="0">
                <a:effectLst/>
              </a:rPr>
              <a:t> to school</a:t>
            </a:r>
            <a:endParaRPr lang="en-GB" b="1" dirty="0" smtClean="0">
              <a:effectLst/>
            </a:endParaRPr>
          </a:p>
          <a:p>
            <a:r>
              <a:rPr lang="en-GB" sz="1200" kern="1200" dirty="0" smtClean="0">
                <a:solidFill>
                  <a:schemeClr val="tx1"/>
                </a:solidFill>
                <a:effectLst/>
                <a:latin typeface="+mn-lt"/>
                <a:ea typeface="+mn-ea"/>
                <a:cs typeface="+mn-cs"/>
              </a:rPr>
              <a:t>Some Parent Councils communicate through the school to parents i.e. a section in the school newsletter, a section on the school noticeboard and/or a section on the school website.  </a:t>
            </a:r>
          </a:p>
          <a:p>
            <a:r>
              <a:rPr lang="en-GB" sz="1200" kern="1200" dirty="0" smtClean="0">
                <a:solidFill>
                  <a:schemeClr val="tx1"/>
                </a:solidFill>
                <a:effectLst/>
                <a:latin typeface="+mn-lt"/>
                <a:ea typeface="+mn-ea"/>
                <a:cs typeface="+mn-cs"/>
              </a:rPr>
              <a:t>Other parent councils communicate independently from the school – a separate newsletter, a separate website. </a:t>
            </a:r>
          </a:p>
          <a:p>
            <a:r>
              <a:rPr lang="en-GB" sz="1200" b="1" kern="1200" dirty="0" smtClean="0">
                <a:solidFill>
                  <a:schemeClr val="tx1"/>
                </a:solidFill>
                <a:effectLst/>
                <a:latin typeface="+mn-lt"/>
                <a:ea typeface="+mn-ea"/>
                <a:cs typeface="+mn-cs"/>
              </a:rPr>
              <a:t>It was suggested by a few Parent Councils that a centralised email address for Parent Councils would be useful</a:t>
            </a:r>
            <a:r>
              <a:rPr lang="en-GB" sz="1200" kern="1200" dirty="0" smtClean="0">
                <a:solidFill>
                  <a:schemeClr val="tx1"/>
                </a:solidFill>
                <a:effectLst/>
                <a:latin typeface="+mn-lt"/>
                <a:ea typeface="+mn-ea"/>
                <a:cs typeface="+mn-cs"/>
              </a:rPr>
              <a:t>. This would prevent Parent Council members having to share their own personal email address with the parent forum, although many members said they did not mind doing this. </a:t>
            </a:r>
          </a:p>
          <a:p>
            <a:endParaRPr lang="en-GB" sz="1200" kern="1200" dirty="0" smtClean="0">
              <a:solidFill>
                <a:schemeClr val="tx1"/>
              </a:solidFill>
              <a:effectLst/>
              <a:latin typeface="+mn-lt"/>
              <a:ea typeface="+mn-ea"/>
              <a:cs typeface="+mn-cs"/>
            </a:endParaRPr>
          </a:p>
          <a:p>
            <a:r>
              <a:rPr lang="en-GB" sz="1200" b="1" kern="1200" dirty="0" smtClean="0">
                <a:solidFill>
                  <a:schemeClr val="tx1"/>
                </a:solidFill>
                <a:effectLst/>
                <a:latin typeface="+mn-lt"/>
                <a:ea typeface="+mn-ea"/>
                <a:cs typeface="+mn-cs"/>
              </a:rPr>
              <a:t>Highland Council &gt; Parent Council     </a:t>
            </a:r>
            <a:endParaRPr lang="en-GB" sz="1200" kern="1200" dirty="0" smtClean="0">
              <a:solidFill>
                <a:schemeClr val="tx1"/>
              </a:solidFill>
              <a:effectLst/>
              <a:latin typeface="+mn-lt"/>
              <a:ea typeface="+mn-ea"/>
              <a:cs typeface="+mn-cs"/>
            </a:endParaRPr>
          </a:p>
          <a:p>
            <a:pPr lvl="0"/>
            <a:r>
              <a:rPr lang="en-GB" dirty="0" smtClean="0">
                <a:effectLst/>
              </a:rPr>
              <a:t>The majority of Parent Councils felt that the communication they received from Highland Council could be improved.  They suggested this could be improved by: </a:t>
            </a:r>
            <a:endParaRPr lang="en-GB" sz="1200" kern="1200" dirty="0" smtClean="0">
              <a:solidFill>
                <a:schemeClr val="tx1"/>
              </a:solidFill>
              <a:effectLst/>
              <a:latin typeface="+mn-lt"/>
              <a:ea typeface="+mn-ea"/>
              <a:cs typeface="+mn-cs"/>
            </a:endParaRPr>
          </a:p>
          <a:p>
            <a:pPr marL="171450" lvl="0" indent="-171450">
              <a:buFont typeface="Arial" pitchFamily="34" charset="0"/>
              <a:buChar char="•"/>
            </a:pPr>
            <a:r>
              <a:rPr lang="en-GB" dirty="0" smtClean="0">
                <a:effectLst/>
              </a:rPr>
              <a:t>More and earlier consultation on important changes </a:t>
            </a:r>
          </a:p>
          <a:p>
            <a:pPr marL="171450" lvl="0" indent="-171450">
              <a:buFont typeface="Arial" pitchFamily="34" charset="0"/>
              <a:buChar char="•"/>
            </a:pPr>
            <a:r>
              <a:rPr lang="en-GB" sz="1200" kern="1200" dirty="0" smtClean="0">
                <a:solidFill>
                  <a:schemeClr val="tx1"/>
                </a:solidFill>
                <a:effectLst/>
                <a:latin typeface="+mn-lt"/>
                <a:ea typeface="+mn-ea"/>
                <a:cs typeface="+mn-cs"/>
              </a:rPr>
              <a:t>Updating the Parent Council section of the Highland Council website </a:t>
            </a:r>
          </a:p>
          <a:p>
            <a:pPr marL="171450" lvl="0" indent="-171450">
              <a:buFont typeface="Arial" pitchFamily="34" charset="0"/>
              <a:buChar char="•"/>
            </a:pPr>
            <a:r>
              <a:rPr lang="en-GB" dirty="0" smtClean="0">
                <a:effectLst/>
              </a:rPr>
              <a:t>Providing more opportunity for networking and “sharing good practice” between Parent Councils from different schools </a:t>
            </a:r>
          </a:p>
          <a:p>
            <a:pPr marL="171450" lvl="0" indent="-171450">
              <a:buFont typeface="Arial" pitchFamily="34" charset="0"/>
              <a:buChar char="•"/>
            </a:pPr>
            <a:r>
              <a:rPr lang="en-GB" sz="1200" kern="1200" dirty="0" smtClean="0">
                <a:solidFill>
                  <a:schemeClr val="tx1"/>
                </a:solidFill>
                <a:effectLst/>
                <a:latin typeface="+mn-lt"/>
                <a:ea typeface="+mn-ea"/>
                <a:cs typeface="+mn-cs"/>
              </a:rPr>
              <a:t>Providing opportunities for the Parent Councils to feedback to the Highland Council </a:t>
            </a:r>
          </a:p>
          <a:p>
            <a:pPr marL="171450" indent="-171450">
              <a:buFont typeface="Arial" pitchFamily="34" charset="0"/>
              <a:buChar char="•"/>
            </a:pPr>
            <a:r>
              <a:rPr lang="en-GB" sz="1200" kern="1200" dirty="0" smtClean="0">
                <a:solidFill>
                  <a:schemeClr val="tx1"/>
                </a:solidFill>
                <a:effectLst/>
                <a:latin typeface="+mn-lt"/>
                <a:ea typeface="+mn-ea"/>
                <a:cs typeface="+mn-cs"/>
              </a:rPr>
              <a:t>Receiving more training and guidance from the Highland Council. Refresher courses for Office Bearer Roles was suggested</a:t>
            </a:r>
          </a:p>
          <a:p>
            <a:pPr marL="171450" indent="-171450">
              <a:buFont typeface="Arial" pitchFamily="34" charset="0"/>
              <a:buChar char="•"/>
            </a:pPr>
            <a:r>
              <a:rPr lang="en-GB" sz="1200" kern="1200" dirty="0" smtClean="0">
                <a:solidFill>
                  <a:schemeClr val="tx1"/>
                </a:solidFill>
                <a:effectLst/>
                <a:latin typeface="+mn-lt"/>
                <a:ea typeface="+mn-ea"/>
                <a:cs typeface="+mn-cs"/>
              </a:rPr>
              <a:t>Many of the Councils stated that they would like to see the Highland Council and Schools helping them to raise the profile of Parent Councils within the Parent Forum</a:t>
            </a:r>
            <a:endParaRPr lang="en-GB" dirty="0"/>
          </a:p>
        </p:txBody>
      </p:sp>
      <p:sp>
        <p:nvSpPr>
          <p:cNvPr id="4" name="Slide Number Placeholder 3"/>
          <p:cNvSpPr>
            <a:spLocks noGrp="1"/>
          </p:cNvSpPr>
          <p:nvPr>
            <p:ph type="sldNum" sz="quarter" idx="10"/>
          </p:nvPr>
        </p:nvSpPr>
        <p:spPr/>
        <p:txBody>
          <a:bodyPr/>
          <a:lstStyle/>
          <a:p>
            <a:fld id="{C9050A9F-E5AD-4685-B7E9-78AE1C92C773}" type="slidenum">
              <a:rPr lang="en-GB" smtClean="0"/>
              <a:t>3</a:t>
            </a:fld>
            <a:endParaRPr lang="en-GB"/>
          </a:p>
        </p:txBody>
      </p:sp>
    </p:spTree>
    <p:extLst>
      <p:ext uri="{BB962C8B-B14F-4D97-AF65-F5344CB8AC3E}">
        <p14:creationId xmlns:p14="http://schemas.microsoft.com/office/powerpoint/2010/main" val="15067083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smtClean="0">
                <a:solidFill>
                  <a:schemeClr val="tx1"/>
                </a:solidFill>
                <a:effectLst/>
                <a:latin typeface="+mn-lt"/>
                <a:ea typeface="+mn-ea"/>
                <a:cs typeface="+mn-cs"/>
              </a:rPr>
              <a:t>In order to create a complete picture of the current arrangement of school websites and blogs across Highland we undertook a website analysis.</a:t>
            </a:r>
          </a:p>
          <a:p>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Looked</a:t>
            </a:r>
            <a:r>
              <a:rPr lang="en-GB" sz="1200" kern="1200" baseline="0" dirty="0" smtClean="0">
                <a:solidFill>
                  <a:schemeClr val="tx1"/>
                </a:solidFill>
                <a:effectLst/>
                <a:latin typeface="+mn-lt"/>
                <a:ea typeface="+mn-ea"/>
                <a:cs typeface="+mn-cs"/>
              </a:rPr>
              <a:t> at school websites and blogs – HC website and </a:t>
            </a:r>
            <a:r>
              <a:rPr lang="en-GB" sz="1200" kern="1200" baseline="0" dirty="0" err="1" smtClean="0">
                <a:solidFill>
                  <a:schemeClr val="tx1"/>
                </a:solidFill>
                <a:effectLst/>
                <a:latin typeface="+mn-lt"/>
                <a:ea typeface="+mn-ea"/>
                <a:cs typeface="+mn-cs"/>
              </a:rPr>
              <a:t>google</a:t>
            </a:r>
            <a:r>
              <a:rPr lang="en-GB" sz="1200" kern="1200" baseline="0" dirty="0" smtClean="0">
                <a:solidFill>
                  <a:schemeClr val="tx1"/>
                </a:solidFill>
                <a:effectLst/>
                <a:latin typeface="+mn-lt"/>
                <a:ea typeface="+mn-ea"/>
                <a:cs typeface="+mn-cs"/>
              </a:rPr>
              <a:t> </a:t>
            </a:r>
            <a:r>
              <a:rPr lang="en-GB" sz="1200" kern="1200" baseline="0" dirty="0" smtClean="0">
                <a:solidFill>
                  <a:schemeClr val="tx1"/>
                </a:solidFill>
                <a:effectLst/>
                <a:latin typeface="+mn-lt"/>
                <a:ea typeface="+mn-ea"/>
                <a:cs typeface="+mn-cs"/>
              </a:rPr>
              <a:t>searches</a:t>
            </a:r>
            <a:endParaRPr lang="en-GB" sz="1200" kern="1200" baseline="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9050A9F-E5AD-4685-B7E9-78AE1C92C773}" type="slidenum">
              <a:rPr lang="en-GB" smtClean="0"/>
              <a:t>4</a:t>
            </a:fld>
            <a:endParaRPr lang="en-GB"/>
          </a:p>
        </p:txBody>
      </p:sp>
    </p:spTree>
    <p:extLst>
      <p:ext uri="{BB962C8B-B14F-4D97-AF65-F5344CB8AC3E}">
        <p14:creationId xmlns:p14="http://schemas.microsoft.com/office/powerpoint/2010/main" val="21320776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Looked</a:t>
            </a:r>
            <a:r>
              <a:rPr lang="en-GB" baseline="0" dirty="0" smtClean="0"/>
              <a:t> at where school websites were hosted. Varied. Some had costs attached.</a:t>
            </a:r>
            <a:endParaRPr lang="en-GB" dirty="0"/>
          </a:p>
        </p:txBody>
      </p:sp>
      <p:sp>
        <p:nvSpPr>
          <p:cNvPr id="4" name="Slide Number Placeholder 3"/>
          <p:cNvSpPr>
            <a:spLocks noGrp="1"/>
          </p:cNvSpPr>
          <p:nvPr>
            <p:ph type="sldNum" sz="quarter" idx="10"/>
          </p:nvPr>
        </p:nvSpPr>
        <p:spPr/>
        <p:txBody>
          <a:bodyPr/>
          <a:lstStyle/>
          <a:p>
            <a:fld id="{C9050A9F-E5AD-4685-B7E9-78AE1C92C773}" type="slidenum">
              <a:rPr lang="en-GB" smtClean="0"/>
              <a:t>5</a:t>
            </a:fld>
            <a:endParaRPr lang="en-GB"/>
          </a:p>
        </p:txBody>
      </p:sp>
    </p:spTree>
    <p:extLst>
      <p:ext uri="{BB962C8B-B14F-4D97-AF65-F5344CB8AC3E}">
        <p14:creationId xmlns:p14="http://schemas.microsoft.com/office/powerpoint/2010/main" val="8784515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Looked</a:t>
            </a:r>
            <a:r>
              <a:rPr lang="en-GB" baseline="0" dirty="0" smtClean="0"/>
              <a:t> in to schools using highlad.sch.uk addresses. </a:t>
            </a:r>
          </a:p>
          <a:p>
            <a:endParaRPr lang="en-GB" baseline="0" dirty="0" smtClean="0"/>
          </a:p>
          <a:p>
            <a:r>
              <a:rPr lang="en-GB" baseline="0" dirty="0" smtClean="0"/>
              <a:t>Links on HC website</a:t>
            </a:r>
            <a:endParaRPr lang="en-GB" dirty="0"/>
          </a:p>
        </p:txBody>
      </p:sp>
      <p:sp>
        <p:nvSpPr>
          <p:cNvPr id="4" name="Slide Number Placeholder 3"/>
          <p:cNvSpPr>
            <a:spLocks noGrp="1"/>
          </p:cNvSpPr>
          <p:nvPr>
            <p:ph type="sldNum" sz="quarter" idx="10"/>
          </p:nvPr>
        </p:nvSpPr>
        <p:spPr/>
        <p:txBody>
          <a:bodyPr/>
          <a:lstStyle/>
          <a:p>
            <a:fld id="{C9050A9F-E5AD-4685-B7E9-78AE1C92C773}" type="slidenum">
              <a:rPr lang="en-GB" smtClean="0"/>
              <a:t>6</a:t>
            </a:fld>
            <a:endParaRPr lang="en-GB"/>
          </a:p>
        </p:txBody>
      </p:sp>
    </p:spTree>
    <p:extLst>
      <p:ext uri="{BB962C8B-B14F-4D97-AF65-F5344CB8AC3E}">
        <p14:creationId xmlns:p14="http://schemas.microsoft.com/office/powerpoint/2010/main" val="1462540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No guarantee</a:t>
            </a:r>
            <a:r>
              <a:rPr lang="en-GB" baseline="0" dirty="0" smtClean="0"/>
              <a:t> that these FB accounts are genuine…</a:t>
            </a:r>
            <a:endParaRPr lang="en-GB" dirty="0"/>
          </a:p>
        </p:txBody>
      </p:sp>
      <p:sp>
        <p:nvSpPr>
          <p:cNvPr id="4" name="Slide Number Placeholder 3"/>
          <p:cNvSpPr>
            <a:spLocks noGrp="1"/>
          </p:cNvSpPr>
          <p:nvPr>
            <p:ph type="sldNum" sz="quarter" idx="10"/>
          </p:nvPr>
        </p:nvSpPr>
        <p:spPr/>
        <p:txBody>
          <a:bodyPr/>
          <a:lstStyle/>
          <a:p>
            <a:fld id="{C9050A9F-E5AD-4685-B7E9-78AE1C92C773}" type="slidenum">
              <a:rPr lang="en-GB" smtClean="0"/>
              <a:t>7</a:t>
            </a:fld>
            <a:endParaRPr lang="en-GB"/>
          </a:p>
        </p:txBody>
      </p:sp>
    </p:spTree>
    <p:extLst>
      <p:ext uri="{BB962C8B-B14F-4D97-AF65-F5344CB8AC3E}">
        <p14:creationId xmlns:p14="http://schemas.microsoft.com/office/powerpoint/2010/main" val="32334968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GB" sz="1600" kern="1200" dirty="0" smtClean="0">
                <a:solidFill>
                  <a:schemeClr val="tx1"/>
                </a:solidFill>
                <a:effectLst/>
                <a:latin typeface="+mn-lt"/>
                <a:ea typeface="+mn-ea"/>
                <a:cs typeface="+mn-cs"/>
              </a:rPr>
              <a:t>The survey was a self-completion questionnaire</a:t>
            </a: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lang="en-GB" sz="1600" kern="1200" dirty="0" smtClean="0">
              <a:solidFill>
                <a:schemeClr val="tx1"/>
              </a:solidFill>
              <a:effectLst/>
              <a:latin typeface="+mn-lt"/>
              <a:ea typeface="+mn-ea"/>
              <a:cs typeface="+mn-cs"/>
            </a:endParaRP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GB" sz="1600" kern="1200" dirty="0" smtClean="0">
                <a:solidFill>
                  <a:schemeClr val="tx1"/>
                </a:solidFill>
                <a:effectLst/>
                <a:latin typeface="+mn-lt"/>
                <a:ea typeface="+mn-ea"/>
                <a:cs typeface="+mn-cs"/>
              </a:rPr>
              <a:t>Was</a:t>
            </a:r>
            <a:r>
              <a:rPr lang="en-GB" sz="1600" kern="1200" baseline="0" dirty="0" smtClean="0">
                <a:solidFill>
                  <a:schemeClr val="tx1"/>
                </a:solidFill>
                <a:effectLst/>
                <a:latin typeface="+mn-lt"/>
                <a:ea typeface="+mn-ea"/>
                <a:cs typeface="+mn-cs"/>
              </a:rPr>
              <a:t> </a:t>
            </a:r>
            <a:r>
              <a:rPr lang="en-GB" sz="1600" kern="1200" dirty="0" smtClean="0">
                <a:solidFill>
                  <a:schemeClr val="tx1"/>
                </a:solidFill>
                <a:effectLst/>
                <a:latin typeface="+mn-lt"/>
                <a:ea typeface="+mn-ea"/>
                <a:cs typeface="+mn-cs"/>
              </a:rPr>
              <a:t>open to all parents and carers across Highland. </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endParaRPr lang="en-GB" sz="1600" kern="1200" dirty="0" smtClean="0">
              <a:solidFill>
                <a:schemeClr val="tx1"/>
              </a:solidFill>
              <a:effectLst/>
              <a:latin typeface="+mn-lt"/>
              <a:ea typeface="+mn-ea"/>
              <a:cs typeface="+mn-cs"/>
            </a:endParaRP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GB" sz="1600" kern="1200" dirty="0" smtClean="0">
                <a:solidFill>
                  <a:schemeClr val="tx1"/>
                </a:solidFill>
                <a:effectLst/>
                <a:latin typeface="+mn-lt"/>
                <a:ea typeface="+mn-ea"/>
                <a:cs typeface="+mn-cs"/>
              </a:rPr>
              <a:t>It was available and promoted online via the Highland Councils official Facebook and Twitter pages. </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endParaRPr lang="en-GB" sz="1600" kern="1200" dirty="0" smtClean="0">
              <a:solidFill>
                <a:schemeClr val="tx1"/>
              </a:solidFill>
              <a:effectLst/>
              <a:latin typeface="+mn-lt"/>
              <a:ea typeface="+mn-ea"/>
              <a:cs typeface="+mn-cs"/>
            </a:endParaRP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GB" sz="1600" kern="1200" dirty="0" smtClean="0">
                <a:solidFill>
                  <a:schemeClr val="tx1"/>
                </a:solidFill>
                <a:effectLst/>
                <a:latin typeface="+mn-lt"/>
                <a:ea typeface="+mn-ea"/>
                <a:cs typeface="+mn-cs"/>
              </a:rPr>
              <a:t>A random selection of schools distributed the questionnaire to parents either electronically or via a paper copy.  </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endParaRPr lang="en-GB" sz="1600" kern="1200" dirty="0" smtClean="0">
              <a:solidFill>
                <a:schemeClr val="tx1"/>
              </a:solidFill>
              <a:effectLst/>
              <a:latin typeface="+mn-lt"/>
              <a:ea typeface="+mn-ea"/>
              <a:cs typeface="+mn-cs"/>
            </a:endParaRP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GB" sz="1600" kern="1200" dirty="0" smtClean="0">
                <a:solidFill>
                  <a:schemeClr val="tx1"/>
                </a:solidFill>
                <a:effectLst/>
                <a:latin typeface="+mn-lt"/>
                <a:ea typeface="+mn-ea"/>
                <a:cs typeface="+mn-cs"/>
              </a:rPr>
              <a:t>Electronic versions were delivered to parents either through an emailed hyperlink or as a link displayed on their school website or blog. </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endParaRPr lang="en-GB" sz="1600" kern="1200" dirty="0" smtClean="0">
              <a:solidFill>
                <a:schemeClr val="tx1"/>
              </a:solidFill>
              <a:effectLst/>
              <a:latin typeface="+mn-lt"/>
              <a:ea typeface="+mn-ea"/>
              <a:cs typeface="+mn-cs"/>
            </a:endParaRP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GB" sz="1600" kern="1200" dirty="0" smtClean="0">
                <a:solidFill>
                  <a:schemeClr val="tx1"/>
                </a:solidFill>
                <a:effectLst/>
                <a:latin typeface="+mn-lt"/>
                <a:ea typeface="+mn-ea"/>
                <a:cs typeface="+mn-cs"/>
              </a:rPr>
              <a:t>800 paper copies were sent out to five schools who wanted to distribute paper copies, 127 were returned.  </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endParaRPr lang="en-GB" sz="1600" kern="1200" dirty="0" smtClean="0">
              <a:solidFill>
                <a:schemeClr val="tx1"/>
              </a:solidFill>
              <a:effectLst/>
              <a:latin typeface="+mn-lt"/>
              <a:ea typeface="+mn-ea"/>
              <a:cs typeface="+mn-cs"/>
            </a:endParaRP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GB" sz="1600" kern="1200" dirty="0" smtClean="0">
                <a:solidFill>
                  <a:schemeClr val="tx1"/>
                </a:solidFill>
                <a:effectLst/>
                <a:latin typeface="+mn-lt"/>
                <a:ea typeface="+mn-ea"/>
                <a:cs typeface="+mn-cs"/>
              </a:rPr>
              <a:t>The survey was presented in both English and Gaelic.</a:t>
            </a:r>
          </a:p>
          <a:p>
            <a:endParaRPr lang="en-GB" dirty="0"/>
          </a:p>
        </p:txBody>
      </p:sp>
      <p:sp>
        <p:nvSpPr>
          <p:cNvPr id="4" name="Slide Number Placeholder 3"/>
          <p:cNvSpPr>
            <a:spLocks noGrp="1"/>
          </p:cNvSpPr>
          <p:nvPr>
            <p:ph type="sldNum" sz="quarter" idx="10"/>
          </p:nvPr>
        </p:nvSpPr>
        <p:spPr/>
        <p:txBody>
          <a:bodyPr/>
          <a:lstStyle/>
          <a:p>
            <a:fld id="{C9050A9F-E5AD-4685-B7E9-78AE1C92C773}" type="slidenum">
              <a:rPr lang="en-GB" smtClean="0"/>
              <a:t>8</a:t>
            </a:fld>
            <a:endParaRPr lang="en-GB"/>
          </a:p>
        </p:txBody>
      </p:sp>
    </p:spTree>
    <p:extLst>
      <p:ext uri="{BB962C8B-B14F-4D97-AF65-F5344CB8AC3E}">
        <p14:creationId xmlns:p14="http://schemas.microsoft.com/office/powerpoint/2010/main" val="26289285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smtClean="0">
                <a:solidFill>
                  <a:schemeClr val="tx1"/>
                </a:solidFill>
                <a:effectLst/>
                <a:latin typeface="+mn-lt"/>
                <a:ea typeface="+mn-ea"/>
                <a:cs typeface="+mn-cs"/>
              </a:rPr>
              <a:t>Formal parents evening was reported as the most common form of current communication with 83.1% parents selecting this answer.</a:t>
            </a:r>
          </a:p>
          <a:p>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A total of twelve options were provided and the six methods which are most commonly used as reported by parents and carers are: </a:t>
            </a:r>
          </a:p>
          <a:p>
            <a:pPr marL="171450" lvl="0" indent="-171450">
              <a:buFont typeface="Arial" pitchFamily="34" charset="0"/>
              <a:buChar char="•"/>
            </a:pPr>
            <a:r>
              <a:rPr lang="en-GB" sz="1200" kern="1200" dirty="0" smtClean="0">
                <a:solidFill>
                  <a:schemeClr val="tx1"/>
                </a:solidFill>
                <a:effectLst/>
                <a:latin typeface="+mn-lt"/>
                <a:ea typeface="+mn-ea"/>
                <a:cs typeface="+mn-cs"/>
              </a:rPr>
              <a:t>Formal parents evening </a:t>
            </a:r>
          </a:p>
          <a:p>
            <a:pPr marL="171450" lvl="0" indent="-171450">
              <a:buFont typeface="Arial" pitchFamily="34" charset="0"/>
              <a:buChar char="•"/>
            </a:pPr>
            <a:r>
              <a:rPr lang="en-GB" sz="1200" kern="1200" dirty="0" smtClean="0">
                <a:solidFill>
                  <a:schemeClr val="tx1"/>
                </a:solidFill>
                <a:effectLst/>
                <a:latin typeface="+mn-lt"/>
                <a:ea typeface="+mn-ea"/>
                <a:cs typeface="+mn-cs"/>
              </a:rPr>
              <a:t>Schoolbag mail </a:t>
            </a:r>
          </a:p>
          <a:p>
            <a:pPr marL="171450" lvl="0" indent="-171450">
              <a:buFont typeface="Arial" pitchFamily="34" charset="0"/>
              <a:buChar char="•"/>
            </a:pPr>
            <a:r>
              <a:rPr lang="en-GB" sz="1200" kern="1200" dirty="0" smtClean="0">
                <a:solidFill>
                  <a:schemeClr val="tx1"/>
                </a:solidFill>
                <a:effectLst/>
                <a:latin typeface="+mn-lt"/>
                <a:ea typeface="+mn-ea"/>
                <a:cs typeface="+mn-cs"/>
              </a:rPr>
              <a:t>Newsletter (paper)</a:t>
            </a:r>
          </a:p>
          <a:p>
            <a:pPr marL="171450" lvl="0" indent="-171450">
              <a:buFont typeface="Arial" pitchFamily="34" charset="0"/>
              <a:buChar char="•"/>
            </a:pPr>
            <a:r>
              <a:rPr lang="en-GB" sz="1200" kern="1200" dirty="0" smtClean="0">
                <a:solidFill>
                  <a:schemeClr val="tx1"/>
                </a:solidFill>
                <a:effectLst/>
                <a:latin typeface="+mn-lt"/>
                <a:ea typeface="+mn-ea"/>
                <a:cs typeface="+mn-cs"/>
              </a:rPr>
              <a:t>Telephone </a:t>
            </a:r>
          </a:p>
          <a:p>
            <a:pPr marL="171450" lvl="0" indent="-171450">
              <a:buFont typeface="Arial" pitchFamily="34" charset="0"/>
              <a:buChar char="•"/>
            </a:pPr>
            <a:r>
              <a:rPr lang="en-GB" sz="1200" kern="1200" dirty="0" smtClean="0">
                <a:solidFill>
                  <a:schemeClr val="tx1"/>
                </a:solidFill>
                <a:effectLst/>
                <a:latin typeface="+mn-lt"/>
                <a:ea typeface="+mn-ea"/>
                <a:cs typeface="+mn-cs"/>
              </a:rPr>
              <a:t>Email </a:t>
            </a:r>
          </a:p>
          <a:p>
            <a:pPr marL="171450" lvl="0" indent="-171450">
              <a:buFont typeface="Arial" pitchFamily="34" charset="0"/>
              <a:buChar char="•"/>
            </a:pPr>
            <a:r>
              <a:rPr lang="en-GB" sz="1200" kern="1200" dirty="0" smtClean="0">
                <a:solidFill>
                  <a:schemeClr val="tx1"/>
                </a:solidFill>
                <a:effectLst/>
                <a:latin typeface="+mn-lt"/>
                <a:ea typeface="+mn-ea"/>
                <a:cs typeface="+mn-cs"/>
              </a:rPr>
              <a:t>Newsletter (online)</a:t>
            </a:r>
          </a:p>
          <a:p>
            <a:pPr marL="171450" lvl="0" indent="-171450">
              <a:buFont typeface="Arial" pitchFamily="34" charset="0"/>
              <a:buChar char="•"/>
            </a:pPr>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Parents and carers were then asked to rate on a scale of 1 (most preferred) to 12 (least preferred) what methods they would like to use for receiving and accessing information from their child’s school.</a:t>
            </a:r>
          </a:p>
          <a:p>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Email was rated at the most preferred choice and</a:t>
            </a:r>
            <a:r>
              <a:rPr lang="en-GB" sz="1200" kern="1200" baseline="0" dirty="0" smtClean="0">
                <a:solidFill>
                  <a:schemeClr val="tx1"/>
                </a:solidFill>
                <a:effectLst/>
                <a:latin typeface="+mn-lt"/>
                <a:ea typeface="+mn-ea"/>
                <a:cs typeface="+mn-cs"/>
              </a:rPr>
              <a:t> </a:t>
            </a:r>
            <a:r>
              <a:rPr lang="en-GB" sz="1200" kern="1200" dirty="0" smtClean="0">
                <a:solidFill>
                  <a:schemeClr val="tx1"/>
                </a:solidFill>
                <a:effectLst/>
                <a:latin typeface="+mn-lt"/>
                <a:ea typeface="+mn-ea"/>
                <a:cs typeface="+mn-cs"/>
              </a:rPr>
              <a:t>Social network was the least preferred </a:t>
            </a:r>
          </a:p>
          <a:p>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The same twelve options that were provided in the previous question were used in this question and the top six methods which were ranked as the most preferred by parents were: </a:t>
            </a:r>
          </a:p>
          <a:p>
            <a:pPr marL="171450" indent="-171450">
              <a:buFont typeface="Arial" pitchFamily="34" charset="0"/>
              <a:buChar char="•"/>
            </a:pPr>
            <a:r>
              <a:rPr lang="en-GB" sz="1200" kern="1200" dirty="0" smtClean="0">
                <a:solidFill>
                  <a:schemeClr val="tx1"/>
                </a:solidFill>
                <a:effectLst/>
                <a:latin typeface="+mn-lt"/>
                <a:ea typeface="+mn-ea"/>
                <a:cs typeface="+mn-cs"/>
              </a:rPr>
              <a:t>Email</a:t>
            </a:r>
          </a:p>
          <a:p>
            <a:pPr marL="171450" indent="-171450">
              <a:buFont typeface="Arial" pitchFamily="34" charset="0"/>
              <a:buChar char="•"/>
            </a:pPr>
            <a:r>
              <a:rPr lang="en-GB" sz="1200" kern="1200" dirty="0" smtClean="0">
                <a:solidFill>
                  <a:schemeClr val="tx1"/>
                </a:solidFill>
                <a:effectLst/>
                <a:latin typeface="+mn-lt"/>
                <a:ea typeface="+mn-ea"/>
                <a:cs typeface="+mn-cs"/>
              </a:rPr>
              <a:t>Formal parents evening</a:t>
            </a:r>
          </a:p>
          <a:p>
            <a:pPr marL="171450" indent="-171450">
              <a:buFont typeface="Arial" pitchFamily="34" charset="0"/>
              <a:buChar char="•"/>
            </a:pPr>
            <a:r>
              <a:rPr lang="en-GB" sz="1200" kern="1200" dirty="0" smtClean="0">
                <a:solidFill>
                  <a:schemeClr val="tx1"/>
                </a:solidFill>
                <a:effectLst/>
                <a:latin typeface="+mn-lt"/>
                <a:ea typeface="+mn-ea"/>
                <a:cs typeface="+mn-cs"/>
              </a:rPr>
              <a:t>Newsletter (online)</a:t>
            </a:r>
          </a:p>
          <a:p>
            <a:pPr marL="171450" indent="-171450">
              <a:buFont typeface="Arial" pitchFamily="34" charset="0"/>
              <a:buChar char="•"/>
            </a:pPr>
            <a:r>
              <a:rPr lang="en-GB" sz="1200" kern="1200" dirty="0" smtClean="0">
                <a:solidFill>
                  <a:schemeClr val="tx1"/>
                </a:solidFill>
                <a:effectLst/>
                <a:latin typeface="+mn-lt"/>
                <a:ea typeface="+mn-ea"/>
                <a:cs typeface="+mn-cs"/>
              </a:rPr>
              <a:t>Informal face to face</a:t>
            </a:r>
          </a:p>
          <a:p>
            <a:pPr marL="171450" indent="-171450">
              <a:buFont typeface="Arial" pitchFamily="34" charset="0"/>
              <a:buChar char="•"/>
            </a:pPr>
            <a:r>
              <a:rPr lang="en-GB" sz="1200" kern="1200" dirty="0" smtClean="0">
                <a:solidFill>
                  <a:schemeClr val="tx1"/>
                </a:solidFill>
                <a:effectLst/>
                <a:latin typeface="+mn-lt"/>
                <a:ea typeface="+mn-ea"/>
                <a:cs typeface="+mn-cs"/>
              </a:rPr>
              <a:t>Blog/website</a:t>
            </a:r>
          </a:p>
          <a:p>
            <a:pPr marL="171450" indent="-171450">
              <a:buFont typeface="Arial" pitchFamily="34" charset="0"/>
              <a:buChar char="•"/>
            </a:pPr>
            <a:r>
              <a:rPr lang="en-GB" sz="1200" kern="1200" dirty="0" smtClean="0">
                <a:solidFill>
                  <a:schemeClr val="tx1"/>
                </a:solidFill>
                <a:effectLst/>
                <a:latin typeface="+mn-lt"/>
                <a:ea typeface="+mn-ea"/>
                <a:cs typeface="+mn-cs"/>
              </a:rPr>
              <a:t>Newsletter paper copy.</a:t>
            </a:r>
          </a:p>
          <a:p>
            <a:endParaRPr lang="en-GB"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This suggests</a:t>
            </a:r>
            <a:r>
              <a:rPr lang="en-GB" sz="1200" kern="1200" baseline="0" dirty="0" smtClean="0">
                <a:solidFill>
                  <a:schemeClr val="tx1"/>
                </a:solidFill>
                <a:effectLst/>
                <a:latin typeface="+mn-lt"/>
                <a:ea typeface="+mn-ea"/>
                <a:cs typeface="+mn-cs"/>
              </a:rPr>
              <a:t> that</a:t>
            </a:r>
            <a:r>
              <a:rPr lang="en-GB" sz="1200" kern="1200" dirty="0" smtClean="0">
                <a:solidFill>
                  <a:schemeClr val="tx1"/>
                </a:solidFill>
                <a:effectLst/>
                <a:latin typeface="+mn-lt"/>
                <a:ea typeface="+mn-ea"/>
                <a:cs typeface="+mn-cs"/>
              </a:rPr>
              <a:t> in general we are communicating with parents via methods which they find effective but there are ways which this can be improved.  There are methods which aren’t used primarily for communication which parents have rated highly.</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GB" sz="1200" kern="1200" dirty="0" smtClean="0">
                <a:solidFill>
                  <a:schemeClr val="tx1"/>
                </a:solidFill>
                <a:effectLst/>
                <a:latin typeface="+mn-lt"/>
                <a:ea typeface="+mn-ea"/>
                <a:cs typeface="+mn-cs"/>
              </a:rPr>
              <a:t>e-mail</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GB" sz="1200" kern="1200" dirty="0" smtClean="0">
                <a:solidFill>
                  <a:schemeClr val="tx1"/>
                </a:solidFill>
                <a:effectLst/>
                <a:latin typeface="+mn-lt"/>
                <a:ea typeface="+mn-ea"/>
                <a:cs typeface="+mn-cs"/>
              </a:rPr>
              <a:t>online newsletters</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GB" sz="1200" kern="1200" dirty="0" smtClean="0">
                <a:solidFill>
                  <a:schemeClr val="tx1"/>
                </a:solidFill>
                <a:effectLst/>
                <a:latin typeface="+mn-lt"/>
                <a:ea typeface="+mn-ea"/>
                <a:cs typeface="+mn-cs"/>
              </a:rPr>
              <a:t>school websites</a:t>
            </a:r>
          </a:p>
          <a:p>
            <a:endParaRPr lang="en-GB" sz="1200" kern="1200" dirty="0" smtClean="0">
              <a:solidFill>
                <a:schemeClr val="tx1"/>
              </a:solidFill>
              <a:effectLst/>
              <a:latin typeface="+mn-lt"/>
              <a:ea typeface="+mn-ea"/>
              <a:cs typeface="+mn-cs"/>
            </a:endParaRPr>
          </a:p>
          <a:p>
            <a:pPr marL="171450" lvl="0" indent="-171450">
              <a:buFont typeface="Arial" pitchFamily="34" charset="0"/>
              <a:buChar char="•"/>
            </a:pPr>
            <a:endParaRPr lang="en-GB" sz="1200" kern="1200" dirty="0" smtClean="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C9050A9F-E5AD-4685-B7E9-78AE1C92C773}" type="slidenum">
              <a:rPr lang="en-GB" smtClean="0"/>
              <a:t>9</a:t>
            </a:fld>
            <a:endParaRPr lang="en-GB"/>
          </a:p>
        </p:txBody>
      </p:sp>
    </p:spTree>
    <p:extLst>
      <p:ext uri="{BB962C8B-B14F-4D97-AF65-F5344CB8AC3E}">
        <p14:creationId xmlns:p14="http://schemas.microsoft.com/office/powerpoint/2010/main" val="22523871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itchFamily="34" charset="0"/>
              <a:buChar char="•"/>
            </a:pPr>
            <a:r>
              <a:rPr lang="en-GB" sz="1200" kern="1200" dirty="0" smtClean="0">
                <a:solidFill>
                  <a:schemeClr val="tx1"/>
                </a:solidFill>
                <a:effectLst/>
                <a:latin typeface="+mn-lt"/>
                <a:ea typeface="+mn-ea"/>
                <a:cs typeface="+mn-cs"/>
              </a:rPr>
              <a:t>School term dates scored the highest with 68.7%.</a:t>
            </a:r>
          </a:p>
          <a:p>
            <a:pPr marL="171450" lvl="0" indent="-171450">
              <a:buFont typeface="Arial" pitchFamily="34" charset="0"/>
              <a:buChar char="•"/>
            </a:pPr>
            <a:r>
              <a:rPr lang="en-GB" sz="1200" kern="1200" dirty="0" smtClean="0">
                <a:solidFill>
                  <a:schemeClr val="tx1"/>
                </a:solidFill>
                <a:effectLst/>
                <a:latin typeface="+mn-lt"/>
                <a:ea typeface="+mn-ea"/>
                <a:cs typeface="+mn-cs"/>
              </a:rPr>
              <a:t>School events was second with 68%.</a:t>
            </a:r>
          </a:p>
          <a:p>
            <a:pPr marL="171450" lvl="0" indent="-171450">
              <a:buFont typeface="Arial" pitchFamily="34" charset="0"/>
              <a:buChar char="•"/>
            </a:pPr>
            <a:r>
              <a:rPr lang="en-GB" sz="1200" kern="1200" dirty="0" smtClean="0">
                <a:solidFill>
                  <a:schemeClr val="tx1"/>
                </a:solidFill>
                <a:effectLst/>
                <a:latin typeface="+mn-lt"/>
                <a:ea typeface="+mn-ea"/>
                <a:cs typeface="+mn-cs"/>
              </a:rPr>
              <a:t>School news was third with 65.2%.</a:t>
            </a:r>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9050A9F-E5AD-4685-B7E9-78AE1C92C773}" type="slidenum">
              <a:rPr lang="en-GB" smtClean="0"/>
              <a:t>10</a:t>
            </a:fld>
            <a:endParaRPr lang="en-GB"/>
          </a:p>
        </p:txBody>
      </p:sp>
    </p:spTree>
    <p:extLst>
      <p:ext uri="{BB962C8B-B14F-4D97-AF65-F5344CB8AC3E}">
        <p14:creationId xmlns:p14="http://schemas.microsoft.com/office/powerpoint/2010/main" val="21223055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6A7AEF8C-FFC6-4F8A-BBBB-8A2257581109}" type="datetimeFigureOut">
              <a:rPr lang="en-GB" smtClean="0"/>
              <a:t>04/11/2013</a:t>
            </a:fld>
            <a:endParaRPr lang="en-GB"/>
          </a:p>
        </p:txBody>
      </p:sp>
      <p:sp>
        <p:nvSpPr>
          <p:cNvPr id="20" name="Footer Placeholder 19"/>
          <p:cNvSpPr>
            <a:spLocks noGrp="1"/>
          </p:cNvSpPr>
          <p:nvPr>
            <p:ph type="ftr" sz="quarter" idx="11"/>
          </p:nvPr>
        </p:nvSpPr>
        <p:spPr/>
        <p:txBody>
          <a:bodyPr/>
          <a:lstStyle>
            <a:extLst/>
          </a:lstStyle>
          <a:p>
            <a:endParaRPr lang="en-GB"/>
          </a:p>
        </p:txBody>
      </p:sp>
      <p:sp>
        <p:nvSpPr>
          <p:cNvPr id="10" name="Slide Number Placeholder 9"/>
          <p:cNvSpPr>
            <a:spLocks noGrp="1"/>
          </p:cNvSpPr>
          <p:nvPr>
            <p:ph type="sldNum" sz="quarter" idx="12"/>
          </p:nvPr>
        </p:nvSpPr>
        <p:spPr/>
        <p:txBody>
          <a:bodyPr/>
          <a:lstStyle>
            <a:extLst/>
          </a:lstStyle>
          <a:p>
            <a:fld id="{C7F2A91D-4AD8-4D8C-B0C0-FA616C7855A0}" type="slidenum">
              <a:rPr lang="en-GB" smtClean="0"/>
              <a:t>‹#›</a:t>
            </a:fld>
            <a:endParaRPr lang="en-GB"/>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A7AEF8C-FFC6-4F8A-BBBB-8A2257581109}" type="datetimeFigureOut">
              <a:rPr lang="en-GB" smtClean="0"/>
              <a:t>04/11/2013</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C7F2A91D-4AD8-4D8C-B0C0-FA616C7855A0}"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A7AEF8C-FFC6-4F8A-BBBB-8A2257581109}" type="datetimeFigureOut">
              <a:rPr lang="en-GB" smtClean="0"/>
              <a:t>04/11/2013</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C7F2A91D-4AD8-4D8C-B0C0-FA616C7855A0}"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A7AEF8C-FFC6-4F8A-BBBB-8A2257581109}" type="datetimeFigureOut">
              <a:rPr lang="en-GB" smtClean="0"/>
              <a:t>04/11/2013</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C7F2A91D-4AD8-4D8C-B0C0-FA616C7855A0}"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6A7AEF8C-FFC6-4F8A-BBBB-8A2257581109}" type="datetimeFigureOut">
              <a:rPr lang="en-GB" smtClean="0"/>
              <a:t>04/11/2013</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C7F2A91D-4AD8-4D8C-B0C0-FA616C7855A0}" type="slidenum">
              <a:rPr lang="en-GB" smtClean="0"/>
              <a:t>‹#›</a:t>
            </a:fld>
            <a:endParaRPr lang="en-GB"/>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A7AEF8C-FFC6-4F8A-BBBB-8A2257581109}" type="datetimeFigureOut">
              <a:rPr lang="en-GB" smtClean="0"/>
              <a:t>04/11/2013</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C7F2A91D-4AD8-4D8C-B0C0-FA616C7855A0}"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6A7AEF8C-FFC6-4F8A-BBBB-8A2257581109}" type="datetimeFigureOut">
              <a:rPr lang="en-GB" smtClean="0"/>
              <a:t>04/11/2013</a:t>
            </a:fld>
            <a:endParaRPr lang="en-GB"/>
          </a:p>
        </p:txBody>
      </p:sp>
      <p:sp>
        <p:nvSpPr>
          <p:cNvPr id="8" name="Footer Placeholder 7"/>
          <p:cNvSpPr>
            <a:spLocks noGrp="1"/>
          </p:cNvSpPr>
          <p:nvPr>
            <p:ph type="ftr" sz="quarter" idx="11"/>
          </p:nvPr>
        </p:nvSpPr>
        <p:spPr/>
        <p:txBody>
          <a:bodyPr/>
          <a:lstStyle>
            <a:extLst/>
          </a:lstStyle>
          <a:p>
            <a:endParaRPr lang="en-GB"/>
          </a:p>
        </p:txBody>
      </p:sp>
      <p:sp>
        <p:nvSpPr>
          <p:cNvPr id="9" name="Slide Number Placeholder 8"/>
          <p:cNvSpPr>
            <a:spLocks noGrp="1"/>
          </p:cNvSpPr>
          <p:nvPr>
            <p:ph type="sldNum" sz="quarter" idx="12"/>
          </p:nvPr>
        </p:nvSpPr>
        <p:spPr/>
        <p:txBody>
          <a:bodyPr/>
          <a:lstStyle>
            <a:extLst/>
          </a:lstStyle>
          <a:p>
            <a:fld id="{C7F2A91D-4AD8-4D8C-B0C0-FA616C7855A0}"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6A7AEF8C-FFC6-4F8A-BBBB-8A2257581109}" type="datetimeFigureOut">
              <a:rPr lang="en-GB" smtClean="0"/>
              <a:t>04/11/2013</a:t>
            </a:fld>
            <a:endParaRPr lang="en-GB"/>
          </a:p>
        </p:txBody>
      </p:sp>
      <p:sp>
        <p:nvSpPr>
          <p:cNvPr id="4" name="Footer Placeholder 3"/>
          <p:cNvSpPr>
            <a:spLocks noGrp="1"/>
          </p:cNvSpPr>
          <p:nvPr>
            <p:ph type="ftr" sz="quarter" idx="11"/>
          </p:nvPr>
        </p:nvSpPr>
        <p:spPr/>
        <p:txBody>
          <a:bodyPr/>
          <a:lstStyle>
            <a:extLst/>
          </a:lstStyle>
          <a:p>
            <a:endParaRPr lang="en-GB"/>
          </a:p>
        </p:txBody>
      </p:sp>
      <p:sp>
        <p:nvSpPr>
          <p:cNvPr id="5" name="Slide Number Placeholder 4"/>
          <p:cNvSpPr>
            <a:spLocks noGrp="1"/>
          </p:cNvSpPr>
          <p:nvPr>
            <p:ph type="sldNum" sz="quarter" idx="12"/>
          </p:nvPr>
        </p:nvSpPr>
        <p:spPr/>
        <p:txBody>
          <a:bodyPr/>
          <a:lstStyle>
            <a:extLst/>
          </a:lstStyle>
          <a:p>
            <a:fld id="{C7F2A91D-4AD8-4D8C-B0C0-FA616C7855A0}"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6A7AEF8C-FFC6-4F8A-BBBB-8A2257581109}" type="datetimeFigureOut">
              <a:rPr lang="en-GB" smtClean="0"/>
              <a:t>04/11/2013</a:t>
            </a:fld>
            <a:endParaRPr lang="en-GB"/>
          </a:p>
        </p:txBody>
      </p:sp>
      <p:sp>
        <p:nvSpPr>
          <p:cNvPr id="3" name="Footer Placeholder 2"/>
          <p:cNvSpPr>
            <a:spLocks noGrp="1"/>
          </p:cNvSpPr>
          <p:nvPr>
            <p:ph type="ftr" sz="quarter" idx="11"/>
          </p:nvPr>
        </p:nvSpPr>
        <p:spPr/>
        <p:txBody>
          <a:bodyPr/>
          <a:lstStyle>
            <a:extLst/>
          </a:lstStyle>
          <a:p>
            <a:endParaRPr lang="en-GB"/>
          </a:p>
        </p:txBody>
      </p:sp>
      <p:sp>
        <p:nvSpPr>
          <p:cNvPr id="4" name="Slide Number Placeholder 3"/>
          <p:cNvSpPr>
            <a:spLocks noGrp="1"/>
          </p:cNvSpPr>
          <p:nvPr>
            <p:ph type="sldNum" sz="quarter" idx="12"/>
          </p:nvPr>
        </p:nvSpPr>
        <p:spPr/>
        <p:txBody>
          <a:bodyPr/>
          <a:lstStyle>
            <a:extLst/>
          </a:lstStyle>
          <a:p>
            <a:fld id="{C7F2A91D-4AD8-4D8C-B0C0-FA616C7855A0}" type="slidenum">
              <a:rPr lang="en-GB" smtClean="0"/>
              <a:t>‹#›</a:t>
            </a:fld>
            <a:endParaRPr lang="en-GB"/>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A7AEF8C-FFC6-4F8A-BBBB-8A2257581109}" type="datetimeFigureOut">
              <a:rPr lang="en-GB" smtClean="0"/>
              <a:t>04/11/2013</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C7F2A91D-4AD8-4D8C-B0C0-FA616C7855A0}"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6A7AEF8C-FFC6-4F8A-BBBB-8A2257581109}" type="datetimeFigureOut">
              <a:rPr lang="en-GB" smtClean="0"/>
              <a:t>04/11/2013</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C7F2A91D-4AD8-4D8C-B0C0-FA616C7855A0}" type="slidenum">
              <a:rPr lang="en-GB" smtClean="0"/>
              <a:t>‹#›</a:t>
            </a:fld>
            <a:endParaRPr lang="en-GB"/>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6A7AEF8C-FFC6-4F8A-BBBB-8A2257581109}" type="datetimeFigureOut">
              <a:rPr lang="en-GB" smtClean="0"/>
              <a:t>04/11/2013</a:t>
            </a:fld>
            <a:endParaRPr lang="en-GB"/>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GB"/>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C7F2A91D-4AD8-4D8C-B0C0-FA616C7855A0}" type="slidenum">
              <a:rPr lang="en-GB" smtClean="0"/>
              <a:t>‹#›</a:t>
            </a:fld>
            <a:endParaRPr lang="en-GB"/>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4.tmp"/><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5.tmp"/></Relationships>
</file>

<file path=ppt/slides/_rels/slide11.xml.rels><?xml version="1.0" encoding="UTF-8" standalone="yes"?>
<Relationships xmlns="http://schemas.openxmlformats.org/package/2006/relationships"><Relationship Id="rId3" Type="http://schemas.openxmlformats.org/officeDocument/2006/relationships/image" Target="../media/image6.tmp"/><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7.tmp"/></Relationships>
</file>

<file path=ppt/slides/_rels/slide12.xml.rels><?xml version="1.0" encoding="UTF-8" standalone="yes"?>
<Relationships xmlns="http://schemas.openxmlformats.org/package/2006/relationships"><Relationship Id="rId3" Type="http://schemas.openxmlformats.org/officeDocument/2006/relationships/image" Target="../media/image8.tmp"/><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tmp"/><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tm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7664" y="1340768"/>
            <a:ext cx="7498080" cy="2650624"/>
          </a:xfrm>
        </p:spPr>
        <p:txBody>
          <a:bodyPr>
            <a:normAutofit/>
          </a:bodyPr>
          <a:lstStyle/>
          <a:p>
            <a:pPr algn="ctr"/>
            <a:r>
              <a:rPr lang="en-GB" sz="6000" dirty="0" smtClean="0"/>
              <a:t>Parental Engagement Report</a:t>
            </a:r>
            <a:r>
              <a:rPr lang="en-GB" dirty="0" smtClean="0"/>
              <a:t/>
            </a:r>
            <a:br>
              <a:rPr lang="en-GB" dirty="0" smtClean="0"/>
            </a:br>
            <a:endParaRPr lang="en-GB" dirty="0"/>
          </a:p>
        </p:txBody>
      </p:sp>
    </p:spTree>
    <p:extLst>
      <p:ext uri="{BB962C8B-B14F-4D97-AF65-F5344CB8AC3E}">
        <p14:creationId xmlns:p14="http://schemas.microsoft.com/office/powerpoint/2010/main" val="4497576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a:xfrm>
            <a:off x="1043608" y="-171400"/>
            <a:ext cx="7725544" cy="1070992"/>
          </a:xfrm>
        </p:spPr>
        <p:txBody>
          <a:bodyPr>
            <a:normAutofit fontScale="90000"/>
          </a:bodyPr>
          <a:lstStyle/>
          <a:p>
            <a:r>
              <a:rPr lang="en-GB" dirty="0" smtClean="0"/>
              <a:t>Information which is shared well…..</a:t>
            </a:r>
            <a:endParaRPr lang="en-GB" dirty="0"/>
          </a:p>
        </p:txBody>
      </p:sp>
      <p:pic>
        <p:nvPicPr>
          <p:cNvPr id="10" name="Content Placeholder 9" descr="Screen Clipping"/>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163973" y="823330"/>
            <a:ext cx="5523002" cy="2893702"/>
          </a:xfrm>
        </p:spPr>
      </p:pic>
      <p:pic>
        <p:nvPicPr>
          <p:cNvPr id="11" name="Picture 10" descr="Screen Clippi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550036" y="3717032"/>
            <a:ext cx="5576824" cy="3024991"/>
          </a:xfrm>
          <a:prstGeom prst="rect">
            <a:avLst/>
          </a:prstGeom>
        </p:spPr>
      </p:pic>
      <p:sp>
        <p:nvSpPr>
          <p:cNvPr id="13" name="Oval 12"/>
          <p:cNvSpPr/>
          <p:nvPr/>
        </p:nvSpPr>
        <p:spPr>
          <a:xfrm>
            <a:off x="6710626" y="1628800"/>
            <a:ext cx="2325870" cy="920130"/>
          </a:xfrm>
          <a:prstGeom prst="ellipse">
            <a:avLst/>
          </a:prstGeom>
          <a:solidFill>
            <a:schemeClr val="accent5">
              <a:lumMod val="40000"/>
              <a:lumOff val="60000"/>
            </a:schemeClr>
          </a:solidFill>
          <a:ln>
            <a:solidFill>
              <a:srgbClr val="6B41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School term dates</a:t>
            </a:r>
            <a:endParaRPr lang="en-GB" dirty="0">
              <a:solidFill>
                <a:schemeClr val="tx1"/>
              </a:solidFill>
            </a:endParaRPr>
          </a:p>
        </p:txBody>
      </p:sp>
      <p:sp>
        <p:nvSpPr>
          <p:cNvPr id="14" name="Oval 13"/>
          <p:cNvSpPr/>
          <p:nvPr/>
        </p:nvSpPr>
        <p:spPr>
          <a:xfrm>
            <a:off x="1542859" y="4005064"/>
            <a:ext cx="2160240" cy="600859"/>
          </a:xfrm>
          <a:prstGeom prst="ellipse">
            <a:avLst/>
          </a:prstGeom>
          <a:solidFill>
            <a:schemeClr val="accent5">
              <a:lumMod val="40000"/>
              <a:lumOff val="60000"/>
            </a:schemeClr>
          </a:solidFill>
          <a:ln>
            <a:solidFill>
              <a:srgbClr val="6B41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School events</a:t>
            </a:r>
            <a:endParaRPr lang="en-GB" dirty="0">
              <a:solidFill>
                <a:schemeClr val="tx1"/>
              </a:solidFill>
            </a:endParaRPr>
          </a:p>
        </p:txBody>
      </p:sp>
      <p:sp>
        <p:nvSpPr>
          <p:cNvPr id="15" name="Oval 14"/>
          <p:cNvSpPr/>
          <p:nvPr/>
        </p:nvSpPr>
        <p:spPr>
          <a:xfrm>
            <a:off x="1178532" y="5445224"/>
            <a:ext cx="2025316" cy="720080"/>
          </a:xfrm>
          <a:prstGeom prst="ellipse">
            <a:avLst/>
          </a:prstGeom>
          <a:solidFill>
            <a:schemeClr val="accent5">
              <a:lumMod val="40000"/>
              <a:lumOff val="60000"/>
            </a:schemeClr>
          </a:solidFill>
          <a:ln>
            <a:solidFill>
              <a:srgbClr val="6B41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School news</a:t>
            </a:r>
            <a:endParaRPr lang="en-GB" dirty="0">
              <a:solidFill>
                <a:schemeClr val="tx1"/>
              </a:solidFill>
            </a:endParaRPr>
          </a:p>
        </p:txBody>
      </p:sp>
    </p:spTree>
    <p:extLst>
      <p:ext uri="{BB962C8B-B14F-4D97-AF65-F5344CB8AC3E}">
        <p14:creationId xmlns:p14="http://schemas.microsoft.com/office/powerpoint/2010/main" val="371698695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solidFill>
                  <a:schemeClr val="tx2"/>
                </a:solidFill>
              </a:rPr>
              <a:t>Information that could be shared better…</a:t>
            </a:r>
            <a:endParaRPr lang="en-GB" dirty="0">
              <a:solidFill>
                <a:schemeClr val="tx2"/>
              </a:solidFill>
            </a:endParaRPr>
          </a:p>
        </p:txBody>
      </p:sp>
      <p:pic>
        <p:nvPicPr>
          <p:cNvPr id="4" name="Content Placeholder 3" descr="Screen Clipping"/>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115616" y="1514094"/>
            <a:ext cx="4608512" cy="2745742"/>
          </a:xfrm>
        </p:spPr>
      </p:pic>
      <p:pic>
        <p:nvPicPr>
          <p:cNvPr id="5" name="Picture 4" descr="Screen Clippi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63349" y="3794158"/>
            <a:ext cx="4992081" cy="3063842"/>
          </a:xfrm>
          <a:prstGeom prst="rect">
            <a:avLst/>
          </a:prstGeom>
        </p:spPr>
      </p:pic>
      <p:sp>
        <p:nvSpPr>
          <p:cNvPr id="7" name="Oval 6"/>
          <p:cNvSpPr/>
          <p:nvPr/>
        </p:nvSpPr>
        <p:spPr>
          <a:xfrm>
            <a:off x="6516216" y="3140968"/>
            <a:ext cx="2455398" cy="865552"/>
          </a:xfrm>
          <a:prstGeom prst="ellipse">
            <a:avLst/>
          </a:prstGeom>
          <a:solidFill>
            <a:schemeClr val="accent5">
              <a:lumMod val="40000"/>
              <a:lumOff val="60000"/>
            </a:schemeClr>
          </a:solidFill>
          <a:ln>
            <a:solidFill>
              <a:srgbClr val="6B41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My own child’s achievements</a:t>
            </a:r>
            <a:endParaRPr lang="en-GB" dirty="0">
              <a:solidFill>
                <a:schemeClr val="tx1"/>
              </a:solidFill>
            </a:endParaRPr>
          </a:p>
        </p:txBody>
      </p:sp>
      <p:sp>
        <p:nvSpPr>
          <p:cNvPr id="9" name="Oval 8"/>
          <p:cNvSpPr/>
          <p:nvPr/>
        </p:nvSpPr>
        <p:spPr>
          <a:xfrm>
            <a:off x="5580112" y="1700808"/>
            <a:ext cx="3217102" cy="821398"/>
          </a:xfrm>
          <a:prstGeom prst="ellipse">
            <a:avLst/>
          </a:prstGeom>
          <a:solidFill>
            <a:schemeClr val="accent5">
              <a:lumMod val="40000"/>
              <a:lumOff val="60000"/>
            </a:schemeClr>
          </a:solidFill>
          <a:ln>
            <a:solidFill>
              <a:srgbClr val="6B41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Information on what my child is doing at school</a:t>
            </a:r>
            <a:endParaRPr lang="en-GB" dirty="0">
              <a:solidFill>
                <a:schemeClr val="tx1"/>
              </a:solidFill>
            </a:endParaRPr>
          </a:p>
        </p:txBody>
      </p:sp>
      <p:sp>
        <p:nvSpPr>
          <p:cNvPr id="10" name="Oval 9"/>
          <p:cNvSpPr/>
          <p:nvPr/>
        </p:nvSpPr>
        <p:spPr>
          <a:xfrm>
            <a:off x="1259631" y="5085183"/>
            <a:ext cx="2894107" cy="894535"/>
          </a:xfrm>
          <a:prstGeom prst="ellipse">
            <a:avLst/>
          </a:prstGeom>
          <a:solidFill>
            <a:schemeClr val="accent5">
              <a:lumMod val="40000"/>
              <a:lumOff val="60000"/>
            </a:schemeClr>
          </a:solidFill>
          <a:ln>
            <a:solidFill>
              <a:srgbClr val="6B41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Information on my child’s academic progress</a:t>
            </a:r>
            <a:endParaRPr lang="en-GB" dirty="0">
              <a:solidFill>
                <a:schemeClr val="tx1"/>
              </a:solidFill>
            </a:endParaRPr>
          </a:p>
        </p:txBody>
      </p:sp>
    </p:spTree>
    <p:extLst>
      <p:ext uri="{BB962C8B-B14F-4D97-AF65-F5344CB8AC3E}">
        <p14:creationId xmlns:p14="http://schemas.microsoft.com/office/powerpoint/2010/main" val="41654618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0"/>
            <a:ext cx="7581528" cy="1050621"/>
          </a:xfrm>
        </p:spPr>
        <p:txBody>
          <a:bodyPr/>
          <a:lstStyle/>
          <a:p>
            <a:r>
              <a:rPr lang="en-GB" dirty="0" smtClean="0">
                <a:solidFill>
                  <a:schemeClr val="tx2"/>
                </a:solidFill>
              </a:rPr>
              <a:t>School websites &amp; blogs</a:t>
            </a:r>
            <a:endParaRPr lang="en-GB" dirty="0">
              <a:solidFill>
                <a:schemeClr val="tx2"/>
              </a:solidFill>
            </a:endParaRPr>
          </a:p>
        </p:txBody>
      </p:sp>
      <p:sp>
        <p:nvSpPr>
          <p:cNvPr id="5" name="Oval 4"/>
          <p:cNvSpPr/>
          <p:nvPr/>
        </p:nvSpPr>
        <p:spPr>
          <a:xfrm>
            <a:off x="1969459" y="3385727"/>
            <a:ext cx="1378405" cy="1196351"/>
          </a:xfrm>
          <a:prstGeom prst="ellipse">
            <a:avLst/>
          </a:prstGeom>
          <a:solidFill>
            <a:schemeClr val="accent5">
              <a:lumMod val="40000"/>
              <a:lumOff val="60000"/>
            </a:schemeClr>
          </a:solidFill>
          <a:ln>
            <a:solidFill>
              <a:srgbClr val="6B41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smtClean="0">
                <a:solidFill>
                  <a:schemeClr val="tx1"/>
                </a:solidFill>
              </a:rPr>
              <a:t>21% Visited every few months</a:t>
            </a:r>
            <a:endParaRPr lang="en-GB" sz="1200" dirty="0">
              <a:solidFill>
                <a:schemeClr val="tx1"/>
              </a:solidFill>
            </a:endParaRPr>
          </a:p>
        </p:txBody>
      </p:sp>
      <p:sp>
        <p:nvSpPr>
          <p:cNvPr id="6" name="Oval 5"/>
          <p:cNvSpPr/>
          <p:nvPr/>
        </p:nvSpPr>
        <p:spPr>
          <a:xfrm>
            <a:off x="1227083" y="5489166"/>
            <a:ext cx="1195230" cy="1224136"/>
          </a:xfrm>
          <a:prstGeom prst="ellipse">
            <a:avLst/>
          </a:prstGeom>
          <a:solidFill>
            <a:schemeClr val="accent5">
              <a:lumMod val="40000"/>
              <a:lumOff val="60000"/>
            </a:schemeClr>
          </a:solidFill>
          <a:ln>
            <a:solidFill>
              <a:srgbClr val="6B41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smtClean="0">
                <a:solidFill>
                  <a:schemeClr val="tx1"/>
                </a:solidFill>
              </a:rPr>
              <a:t>20.3% visited monthly</a:t>
            </a:r>
            <a:endParaRPr lang="en-GB" sz="1200" dirty="0">
              <a:solidFill>
                <a:schemeClr val="tx1"/>
              </a:solidFill>
            </a:endParaRPr>
          </a:p>
        </p:txBody>
      </p:sp>
      <p:sp>
        <p:nvSpPr>
          <p:cNvPr id="7" name="Oval 6"/>
          <p:cNvSpPr/>
          <p:nvPr/>
        </p:nvSpPr>
        <p:spPr>
          <a:xfrm>
            <a:off x="1082209" y="4471100"/>
            <a:ext cx="2304257" cy="485776"/>
          </a:xfrm>
          <a:prstGeom prst="ellipse">
            <a:avLst/>
          </a:prstGeom>
          <a:solidFill>
            <a:schemeClr val="accent5">
              <a:lumMod val="40000"/>
              <a:lumOff val="60000"/>
            </a:schemeClr>
          </a:solidFill>
          <a:ln>
            <a:solidFill>
              <a:srgbClr val="6B41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smtClean="0">
                <a:solidFill>
                  <a:schemeClr val="tx1"/>
                </a:solidFill>
              </a:rPr>
              <a:t>8.9% visited once or twice per year</a:t>
            </a:r>
            <a:endParaRPr lang="en-GB" sz="1200" dirty="0">
              <a:solidFill>
                <a:schemeClr val="tx1"/>
              </a:solidFill>
            </a:endParaRPr>
          </a:p>
        </p:txBody>
      </p:sp>
      <p:sp>
        <p:nvSpPr>
          <p:cNvPr id="8" name="Oval 7"/>
          <p:cNvSpPr/>
          <p:nvPr/>
        </p:nvSpPr>
        <p:spPr>
          <a:xfrm>
            <a:off x="1115616" y="4933649"/>
            <a:ext cx="1639329" cy="633064"/>
          </a:xfrm>
          <a:prstGeom prst="ellipse">
            <a:avLst/>
          </a:prstGeom>
          <a:solidFill>
            <a:schemeClr val="accent5">
              <a:lumMod val="40000"/>
              <a:lumOff val="60000"/>
            </a:schemeClr>
          </a:solidFill>
          <a:ln>
            <a:solidFill>
              <a:srgbClr val="6B41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smtClean="0">
                <a:solidFill>
                  <a:schemeClr val="tx1"/>
                </a:solidFill>
              </a:rPr>
              <a:t>20% almost never visited</a:t>
            </a:r>
            <a:endParaRPr lang="en-GB" sz="1200" dirty="0">
              <a:solidFill>
                <a:schemeClr val="tx1"/>
              </a:solidFill>
            </a:endParaRPr>
          </a:p>
        </p:txBody>
      </p:sp>
      <p:pic>
        <p:nvPicPr>
          <p:cNvPr id="9" name="Picture 8"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24676" y="908719"/>
            <a:ext cx="5616623" cy="5081841"/>
          </a:xfrm>
          <a:prstGeom prst="rect">
            <a:avLst/>
          </a:prstGeom>
        </p:spPr>
      </p:pic>
      <p:sp>
        <p:nvSpPr>
          <p:cNvPr id="11" name="TextBox 10"/>
          <p:cNvSpPr txBox="1"/>
          <p:nvPr/>
        </p:nvSpPr>
        <p:spPr>
          <a:xfrm>
            <a:off x="1115616" y="1124744"/>
            <a:ext cx="1944216" cy="1754326"/>
          </a:xfrm>
          <a:prstGeom prst="rect">
            <a:avLst/>
          </a:prstGeom>
          <a:noFill/>
        </p:spPr>
        <p:txBody>
          <a:bodyPr wrap="square" rtlCol="0">
            <a:spAutoFit/>
          </a:bodyPr>
          <a:lstStyle/>
          <a:p>
            <a:pPr algn="just"/>
            <a:r>
              <a:rPr lang="en-GB" dirty="0"/>
              <a:t>Parents and carers were </a:t>
            </a:r>
            <a:r>
              <a:rPr lang="en-GB" dirty="0" smtClean="0"/>
              <a:t>asked </a:t>
            </a:r>
            <a:r>
              <a:rPr lang="en-GB" dirty="0"/>
              <a:t>how often they visited their child’s school blog if they had one. </a:t>
            </a:r>
          </a:p>
        </p:txBody>
      </p:sp>
      <p:sp>
        <p:nvSpPr>
          <p:cNvPr id="14" name="Rectangle 13"/>
          <p:cNvSpPr/>
          <p:nvPr/>
        </p:nvSpPr>
        <p:spPr>
          <a:xfrm>
            <a:off x="2855416" y="6066971"/>
            <a:ext cx="6054443" cy="646331"/>
          </a:xfrm>
          <a:prstGeom prst="rect">
            <a:avLst/>
          </a:prstGeom>
        </p:spPr>
        <p:txBody>
          <a:bodyPr wrap="square">
            <a:spAutoFit/>
          </a:bodyPr>
          <a:lstStyle/>
          <a:p>
            <a:r>
              <a:rPr lang="en-GB" dirty="0" smtClean="0"/>
              <a:t>They were then asked what </a:t>
            </a:r>
            <a:r>
              <a:rPr lang="en-GB" dirty="0"/>
              <a:t>would encourage them to use the school website </a:t>
            </a:r>
            <a:r>
              <a:rPr lang="en-GB" dirty="0" smtClean="0"/>
              <a:t>more…..</a:t>
            </a:r>
            <a:endParaRPr lang="en-GB" dirty="0"/>
          </a:p>
        </p:txBody>
      </p:sp>
      <p:sp>
        <p:nvSpPr>
          <p:cNvPr id="4" name="Oval 3"/>
          <p:cNvSpPr/>
          <p:nvPr/>
        </p:nvSpPr>
        <p:spPr>
          <a:xfrm>
            <a:off x="1572467" y="2617092"/>
            <a:ext cx="1116126" cy="1050772"/>
          </a:xfrm>
          <a:prstGeom prst="ellipse">
            <a:avLst/>
          </a:prstGeom>
          <a:solidFill>
            <a:schemeClr val="accent5">
              <a:lumMod val="40000"/>
              <a:lumOff val="60000"/>
            </a:schemeClr>
          </a:solidFill>
          <a:ln>
            <a:solidFill>
              <a:srgbClr val="6B41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smtClean="0">
                <a:solidFill>
                  <a:schemeClr val="tx1"/>
                </a:solidFill>
              </a:rPr>
              <a:t>17.7% visited weekly or more</a:t>
            </a:r>
            <a:endParaRPr lang="en-GB" sz="1200" dirty="0">
              <a:solidFill>
                <a:schemeClr val="tx1"/>
              </a:solidFill>
            </a:endParaRPr>
          </a:p>
        </p:txBody>
      </p:sp>
    </p:spTree>
    <p:extLst>
      <p:ext uri="{BB962C8B-B14F-4D97-AF65-F5344CB8AC3E}">
        <p14:creationId xmlns:p14="http://schemas.microsoft.com/office/powerpoint/2010/main" val="63189160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7624" y="249201"/>
            <a:ext cx="7499176" cy="706090"/>
          </a:xfrm>
        </p:spPr>
        <p:txBody>
          <a:bodyPr>
            <a:normAutofit/>
          </a:bodyPr>
          <a:lstStyle/>
          <a:p>
            <a:pPr algn="l"/>
            <a:r>
              <a:rPr lang="en-GB" sz="3600" dirty="0" smtClean="0">
                <a:solidFill>
                  <a:schemeClr val="tx2"/>
                </a:solidFill>
              </a:rPr>
              <a:t>Accessing Information</a:t>
            </a:r>
            <a:endParaRPr lang="en-GB" sz="3600" dirty="0">
              <a:solidFill>
                <a:schemeClr val="tx2"/>
              </a:solidFill>
            </a:endParaRPr>
          </a:p>
        </p:txBody>
      </p:sp>
      <p:sp>
        <p:nvSpPr>
          <p:cNvPr id="3" name="Content Placeholder 2"/>
          <p:cNvSpPr>
            <a:spLocks noGrp="1"/>
          </p:cNvSpPr>
          <p:nvPr>
            <p:ph idx="1"/>
          </p:nvPr>
        </p:nvSpPr>
        <p:spPr>
          <a:xfrm>
            <a:off x="1115616" y="1447800"/>
            <a:ext cx="7818072" cy="4800600"/>
          </a:xfrm>
        </p:spPr>
        <p:txBody>
          <a:bodyPr/>
          <a:lstStyle/>
          <a:p>
            <a:pPr marL="0" indent="0">
              <a:buNone/>
            </a:pPr>
            <a:r>
              <a:rPr lang="en-GB" dirty="0" smtClean="0"/>
              <a:t> </a:t>
            </a:r>
          </a:p>
          <a:p>
            <a:endParaRPr lang="en-GB" dirty="0"/>
          </a:p>
        </p:txBody>
      </p:sp>
      <p:sp>
        <p:nvSpPr>
          <p:cNvPr id="6" name="Title 1"/>
          <p:cNvSpPr txBox="1">
            <a:spLocks/>
          </p:cNvSpPr>
          <p:nvPr/>
        </p:nvSpPr>
        <p:spPr>
          <a:xfrm>
            <a:off x="966428" y="2936007"/>
            <a:ext cx="7499176" cy="706090"/>
          </a:xfrm>
          <a:prstGeom prst="rect">
            <a:avLst/>
          </a:prstGeom>
        </p:spPr>
        <p:txBody>
          <a:bodyPr vert="horz" lIns="91440" tIns="45720" rIns="91440" bIns="45720" rtlCol="0" anchor="ctr">
            <a:normAutofit fontScale="97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dirty="0" smtClean="0">
                <a:solidFill>
                  <a:schemeClr val="tx2"/>
                </a:solidFill>
              </a:rPr>
              <a:t> </a:t>
            </a:r>
            <a:r>
              <a:rPr lang="en-GB" sz="3700" dirty="0" smtClean="0">
                <a:solidFill>
                  <a:schemeClr val="tx2"/>
                </a:solidFill>
              </a:rPr>
              <a:t>Viewing progress reports online </a:t>
            </a:r>
            <a:endParaRPr lang="en-GB" sz="3700" dirty="0">
              <a:solidFill>
                <a:schemeClr val="tx2"/>
              </a:solidFill>
            </a:endParaRPr>
          </a:p>
        </p:txBody>
      </p:sp>
      <p:sp>
        <p:nvSpPr>
          <p:cNvPr id="7" name="Title 1"/>
          <p:cNvSpPr txBox="1">
            <a:spLocks/>
          </p:cNvSpPr>
          <p:nvPr/>
        </p:nvSpPr>
        <p:spPr>
          <a:xfrm>
            <a:off x="966428" y="4869160"/>
            <a:ext cx="7499176" cy="706090"/>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3600" dirty="0" smtClean="0">
                <a:solidFill>
                  <a:schemeClr val="tx2"/>
                </a:solidFill>
              </a:rPr>
              <a:t> Paying online</a:t>
            </a:r>
            <a:endParaRPr lang="en-GB" sz="3600" dirty="0">
              <a:solidFill>
                <a:schemeClr val="tx2"/>
              </a:solidFill>
            </a:endParaRPr>
          </a:p>
        </p:txBody>
      </p:sp>
      <p:sp>
        <p:nvSpPr>
          <p:cNvPr id="9" name="TextBox 8"/>
          <p:cNvSpPr txBox="1"/>
          <p:nvPr/>
        </p:nvSpPr>
        <p:spPr>
          <a:xfrm>
            <a:off x="1185158" y="1124744"/>
            <a:ext cx="6629908" cy="1908215"/>
          </a:xfrm>
          <a:prstGeom prst="rect">
            <a:avLst/>
          </a:prstGeom>
          <a:noFill/>
        </p:spPr>
        <p:txBody>
          <a:bodyPr wrap="square" rtlCol="0">
            <a:spAutoFit/>
          </a:bodyPr>
          <a:lstStyle/>
          <a:p>
            <a:r>
              <a:rPr lang="en-GB" sz="1600" dirty="0" smtClean="0"/>
              <a:t>Parents and carers were asked how they would view information online:</a:t>
            </a:r>
          </a:p>
          <a:p>
            <a:pPr marL="285750" indent="-285750">
              <a:buFont typeface="Arial" pitchFamily="34" charset="0"/>
              <a:buChar char="•"/>
            </a:pPr>
            <a:r>
              <a:rPr lang="en-GB" sz="1600" dirty="0" smtClean="0"/>
              <a:t>77.5% - Computer</a:t>
            </a:r>
          </a:p>
          <a:p>
            <a:pPr marL="285750" indent="-285750">
              <a:buFont typeface="Arial" pitchFamily="34" charset="0"/>
              <a:buChar char="•"/>
            </a:pPr>
            <a:r>
              <a:rPr lang="en-GB" sz="1600" dirty="0" smtClean="0"/>
              <a:t>51.6% Tablet/Smartphone – via web </a:t>
            </a:r>
            <a:r>
              <a:rPr lang="en-GB" sz="1600" dirty="0" err="1" smtClean="0"/>
              <a:t>broswer</a:t>
            </a:r>
            <a:endParaRPr lang="en-GB" sz="1600" dirty="0" smtClean="0"/>
          </a:p>
          <a:p>
            <a:pPr marL="285750" indent="-285750">
              <a:buFont typeface="Arial" pitchFamily="34" charset="0"/>
              <a:buChar char="•"/>
            </a:pPr>
            <a:r>
              <a:rPr lang="en-GB" sz="1600" dirty="0" smtClean="0"/>
              <a:t>30.3% Tablet/Smartphone – via app</a:t>
            </a:r>
          </a:p>
          <a:p>
            <a:pPr marL="285750" indent="-285750">
              <a:buFont typeface="Arial" pitchFamily="34" charset="0"/>
              <a:buChar char="•"/>
            </a:pPr>
            <a:r>
              <a:rPr lang="en-GB" sz="1600" dirty="0"/>
              <a:t> </a:t>
            </a:r>
            <a:r>
              <a:rPr lang="en-GB" sz="1600" dirty="0" smtClean="0"/>
              <a:t>5.3%  said they would not want to receive information from their child’s school via an online method</a:t>
            </a:r>
          </a:p>
          <a:p>
            <a:pPr marL="285750" indent="-285750">
              <a:buFont typeface="Arial" pitchFamily="34" charset="0"/>
              <a:buChar char="•"/>
            </a:pPr>
            <a:endParaRPr lang="en-GB" dirty="0"/>
          </a:p>
        </p:txBody>
      </p:sp>
      <p:sp>
        <p:nvSpPr>
          <p:cNvPr id="4" name="Rectangle 3"/>
          <p:cNvSpPr/>
          <p:nvPr/>
        </p:nvSpPr>
        <p:spPr>
          <a:xfrm>
            <a:off x="1185158" y="3642097"/>
            <a:ext cx="6632373" cy="1077218"/>
          </a:xfrm>
          <a:prstGeom prst="rect">
            <a:avLst/>
          </a:prstGeom>
        </p:spPr>
        <p:txBody>
          <a:bodyPr wrap="square">
            <a:spAutoFit/>
          </a:bodyPr>
          <a:lstStyle/>
          <a:p>
            <a:r>
              <a:rPr lang="en-GB" sz="1600" dirty="0"/>
              <a:t>The survey went on to question whether parents and carers would like to view their child’s progress report </a:t>
            </a:r>
            <a:r>
              <a:rPr lang="en-GB" sz="1600" dirty="0" smtClean="0"/>
              <a:t>online</a:t>
            </a:r>
            <a:r>
              <a:rPr lang="en-GB" sz="1600" dirty="0"/>
              <a:t>:</a:t>
            </a:r>
          </a:p>
          <a:p>
            <a:pPr marL="285750" lvl="0" indent="-285750">
              <a:buFont typeface="Arial" pitchFamily="34" charset="0"/>
              <a:buChar char="•"/>
            </a:pPr>
            <a:r>
              <a:rPr lang="en-GB" sz="1600" dirty="0"/>
              <a:t>72% answered no</a:t>
            </a:r>
          </a:p>
          <a:p>
            <a:pPr marL="285750" lvl="0" indent="-285750">
              <a:buFont typeface="Arial" pitchFamily="34" charset="0"/>
              <a:buChar char="•"/>
            </a:pPr>
            <a:r>
              <a:rPr lang="en-GB" sz="1600" dirty="0"/>
              <a:t>28% answered yes</a:t>
            </a:r>
          </a:p>
        </p:txBody>
      </p:sp>
      <p:sp>
        <p:nvSpPr>
          <p:cNvPr id="5" name="Rectangle 4"/>
          <p:cNvSpPr/>
          <p:nvPr/>
        </p:nvSpPr>
        <p:spPr>
          <a:xfrm>
            <a:off x="1187624" y="5576977"/>
            <a:ext cx="7200800" cy="1077218"/>
          </a:xfrm>
          <a:prstGeom prst="rect">
            <a:avLst/>
          </a:prstGeom>
        </p:spPr>
        <p:txBody>
          <a:bodyPr wrap="square">
            <a:spAutoFit/>
          </a:bodyPr>
          <a:lstStyle/>
          <a:p>
            <a:r>
              <a:rPr lang="en-GB" sz="1600" dirty="0"/>
              <a:t>Parents were also surveyed on whether or not they would like the option to pay online for school trips, swimming lessons and music tuition. </a:t>
            </a:r>
            <a:endParaRPr lang="en-GB" sz="1600" dirty="0" smtClean="0"/>
          </a:p>
          <a:p>
            <a:pPr marL="285750" indent="-285750">
              <a:buFont typeface="Arial" pitchFamily="34" charset="0"/>
              <a:buChar char="•"/>
            </a:pPr>
            <a:r>
              <a:rPr lang="en-GB" sz="1600" dirty="0" smtClean="0"/>
              <a:t>75.2</a:t>
            </a:r>
            <a:r>
              <a:rPr lang="en-GB" sz="1600" dirty="0"/>
              <a:t>% said yes</a:t>
            </a:r>
          </a:p>
          <a:p>
            <a:pPr marL="285750" indent="-285750">
              <a:buFont typeface="Arial" pitchFamily="34" charset="0"/>
              <a:buChar char="•"/>
            </a:pPr>
            <a:r>
              <a:rPr lang="en-GB" sz="1600" dirty="0"/>
              <a:t>24.8% said no</a:t>
            </a:r>
          </a:p>
        </p:txBody>
      </p:sp>
    </p:spTree>
    <p:extLst>
      <p:ext uri="{BB962C8B-B14F-4D97-AF65-F5344CB8AC3E}">
        <p14:creationId xmlns:p14="http://schemas.microsoft.com/office/powerpoint/2010/main" val="243135838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Parent Councils</a:t>
            </a:r>
            <a:endParaRPr lang="en-GB" dirty="0"/>
          </a:p>
        </p:txBody>
      </p:sp>
      <p:sp>
        <p:nvSpPr>
          <p:cNvPr id="3" name="TextBox 2"/>
          <p:cNvSpPr txBox="1"/>
          <p:nvPr/>
        </p:nvSpPr>
        <p:spPr>
          <a:xfrm>
            <a:off x="1115616" y="1772816"/>
            <a:ext cx="7776864" cy="3970318"/>
          </a:xfrm>
          <a:prstGeom prst="rect">
            <a:avLst/>
          </a:prstGeom>
          <a:noFill/>
        </p:spPr>
        <p:txBody>
          <a:bodyPr wrap="square" rtlCol="0">
            <a:spAutoFit/>
          </a:bodyPr>
          <a:lstStyle/>
          <a:p>
            <a:r>
              <a:rPr lang="en-GB" dirty="0" smtClean="0"/>
              <a:t>Parents and Carers were asked if they knew where to access that contact details of the Parent Council at their child’s school:</a:t>
            </a:r>
          </a:p>
          <a:p>
            <a:pPr marL="285750" lvl="0" indent="-285750">
              <a:buFont typeface="Arial" pitchFamily="34" charset="0"/>
              <a:buChar char="•"/>
            </a:pPr>
            <a:r>
              <a:rPr lang="en-GB" dirty="0" smtClean="0"/>
              <a:t>62.7% answered yes</a:t>
            </a:r>
          </a:p>
          <a:p>
            <a:pPr marL="285750" lvl="0" indent="-285750">
              <a:buFont typeface="Arial" pitchFamily="34" charset="0"/>
              <a:buChar char="•"/>
            </a:pPr>
            <a:r>
              <a:rPr lang="en-GB" dirty="0" smtClean="0"/>
              <a:t>37.3% answered no</a:t>
            </a:r>
          </a:p>
          <a:p>
            <a:pPr lvl="0"/>
            <a:endParaRPr lang="en-GB" dirty="0" smtClean="0"/>
          </a:p>
          <a:p>
            <a:r>
              <a:rPr lang="en-GB" dirty="0" smtClean="0"/>
              <a:t>Parents and Carers were asked if they knew where to access the minutes of the Parent Council meeting.</a:t>
            </a:r>
          </a:p>
          <a:p>
            <a:pPr marL="285750" lvl="0" indent="-285750">
              <a:buFont typeface="Arial" pitchFamily="34" charset="0"/>
              <a:buChar char="•"/>
            </a:pPr>
            <a:r>
              <a:rPr lang="en-GB" dirty="0" smtClean="0"/>
              <a:t>56.3% stated they did</a:t>
            </a:r>
          </a:p>
          <a:p>
            <a:pPr marL="285750" lvl="0" indent="-285750">
              <a:buFont typeface="Arial" pitchFamily="34" charset="0"/>
              <a:buChar char="•"/>
            </a:pPr>
            <a:r>
              <a:rPr lang="en-GB" dirty="0" smtClean="0"/>
              <a:t>43.7% stated they did not</a:t>
            </a:r>
          </a:p>
          <a:p>
            <a:pPr lvl="0"/>
            <a:endParaRPr lang="en-GB" dirty="0"/>
          </a:p>
          <a:p>
            <a:pPr lvl="0"/>
            <a:r>
              <a:rPr lang="en-GB" dirty="0" smtClean="0"/>
              <a:t>Parents </a:t>
            </a:r>
            <a:r>
              <a:rPr lang="en-GB" dirty="0"/>
              <a:t>and carers were also asked about how they would like to access information from the Parent </a:t>
            </a:r>
            <a:r>
              <a:rPr lang="en-GB" dirty="0" smtClean="0"/>
              <a:t>Council:</a:t>
            </a:r>
          </a:p>
          <a:p>
            <a:pPr marL="285750" lvl="0" indent="-285750">
              <a:buFont typeface="Arial" pitchFamily="34" charset="0"/>
              <a:buChar char="•"/>
            </a:pPr>
            <a:r>
              <a:rPr lang="en-GB" dirty="0" smtClean="0"/>
              <a:t>68.1% - a </a:t>
            </a:r>
            <a:r>
              <a:rPr lang="en-GB" dirty="0"/>
              <a:t>section on the school </a:t>
            </a:r>
            <a:r>
              <a:rPr lang="en-GB" dirty="0" smtClean="0"/>
              <a:t>website</a:t>
            </a:r>
          </a:p>
          <a:p>
            <a:pPr marL="285750" lvl="0" indent="-285750">
              <a:buFont typeface="Arial" pitchFamily="34" charset="0"/>
              <a:buChar char="•"/>
            </a:pPr>
            <a:r>
              <a:rPr lang="en-GB" dirty="0" smtClean="0"/>
              <a:t>39.7%- through </a:t>
            </a:r>
            <a:r>
              <a:rPr lang="en-GB" dirty="0"/>
              <a:t>the school </a:t>
            </a:r>
            <a:r>
              <a:rPr lang="en-GB" dirty="0" smtClean="0"/>
              <a:t>newsletter</a:t>
            </a:r>
            <a:endParaRPr lang="en-GB" dirty="0"/>
          </a:p>
        </p:txBody>
      </p:sp>
    </p:spTree>
    <p:extLst>
      <p:ext uri="{BB962C8B-B14F-4D97-AF65-F5344CB8AC3E}">
        <p14:creationId xmlns:p14="http://schemas.microsoft.com/office/powerpoint/2010/main" val="318683806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115616" y="764704"/>
            <a:ext cx="7704856" cy="5232202"/>
          </a:xfrm>
          <a:prstGeom prst="rect">
            <a:avLst/>
          </a:prstGeom>
          <a:noFill/>
        </p:spPr>
        <p:txBody>
          <a:bodyPr wrap="square" rtlCol="0">
            <a:spAutoFit/>
          </a:bodyPr>
          <a:lstStyle/>
          <a:p>
            <a:endParaRPr lang="en-GB" sz="1400" dirty="0"/>
          </a:p>
          <a:p>
            <a:pPr algn="ctr"/>
            <a:r>
              <a:rPr lang="en-GB" sz="2000" b="1" dirty="0" smtClean="0"/>
              <a:t>A project has been approved to take forward the following recommendations.</a:t>
            </a:r>
          </a:p>
          <a:p>
            <a:pPr algn="ctr"/>
            <a:endParaRPr lang="en-GB" sz="2000" b="1" dirty="0" smtClean="0"/>
          </a:p>
          <a:p>
            <a:endParaRPr lang="en-GB" sz="2400" b="1" dirty="0"/>
          </a:p>
          <a:p>
            <a:r>
              <a:rPr lang="en-GB" sz="2000" b="1" dirty="0" smtClean="0"/>
              <a:t>Websites:</a:t>
            </a:r>
          </a:p>
          <a:p>
            <a:endParaRPr lang="en-GB" sz="800" b="1" dirty="0"/>
          </a:p>
          <a:p>
            <a:pPr marL="285750" indent="-285750">
              <a:buFont typeface="Arial" pitchFamily="34" charset="0"/>
              <a:buChar char="•"/>
            </a:pPr>
            <a:r>
              <a:rPr lang="en-GB" dirty="0" smtClean="0"/>
              <a:t>Links on the Highland Council website to School websites</a:t>
            </a:r>
            <a:endParaRPr lang="en-GB" dirty="0"/>
          </a:p>
          <a:p>
            <a:pPr marL="285750" lvl="0" indent="-285750">
              <a:buFont typeface="Arial" pitchFamily="34" charset="0"/>
              <a:buChar char="•"/>
            </a:pPr>
            <a:r>
              <a:rPr lang="en-GB" dirty="0" smtClean="0"/>
              <a:t>Every school in Highland will have an up to date website</a:t>
            </a:r>
          </a:p>
          <a:p>
            <a:pPr lvl="0"/>
            <a:endParaRPr lang="en-GB" sz="2000" dirty="0" smtClean="0"/>
          </a:p>
          <a:p>
            <a:r>
              <a:rPr lang="en-GB" sz="2000" dirty="0"/>
              <a:t>Eliminate all websites that are hosted on old Highland web servers.</a:t>
            </a:r>
          </a:p>
          <a:p>
            <a:pPr lvl="0"/>
            <a:endParaRPr lang="en-GB" sz="2000" dirty="0" smtClean="0"/>
          </a:p>
          <a:p>
            <a:pPr lvl="0"/>
            <a:r>
              <a:rPr lang="en-GB" sz="2000" b="1" dirty="0" smtClean="0"/>
              <a:t>Template:</a:t>
            </a:r>
          </a:p>
          <a:p>
            <a:pPr lvl="0"/>
            <a:endParaRPr lang="en-GB" sz="800" b="1" dirty="0"/>
          </a:p>
          <a:p>
            <a:pPr marL="285750" lvl="0" indent="-285750" algn="just">
              <a:buFont typeface="Arial" pitchFamily="34" charset="0"/>
              <a:buChar char="•"/>
            </a:pPr>
            <a:r>
              <a:rPr lang="en-GB" dirty="0" smtClean="0"/>
              <a:t>The </a:t>
            </a:r>
            <a:r>
              <a:rPr lang="en-GB" dirty="0"/>
              <a:t>template will be created in house   </a:t>
            </a:r>
            <a:endParaRPr lang="en-GB" dirty="0" smtClean="0"/>
          </a:p>
          <a:p>
            <a:pPr marL="285750" lvl="0" indent="-285750" algn="just">
              <a:buFont typeface="Arial" pitchFamily="34" charset="0"/>
              <a:buChar char="•"/>
            </a:pPr>
            <a:r>
              <a:rPr lang="en-GB" dirty="0" smtClean="0"/>
              <a:t>Websites template will be compatible </a:t>
            </a:r>
            <a:r>
              <a:rPr lang="en-GB" dirty="0"/>
              <a:t>with mobile and tablet </a:t>
            </a:r>
            <a:r>
              <a:rPr lang="en-GB" dirty="0" smtClean="0"/>
              <a:t>devices.</a:t>
            </a:r>
          </a:p>
          <a:p>
            <a:pPr marL="285750" lvl="0" indent="-285750" algn="just">
              <a:buFont typeface="Arial" pitchFamily="34" charset="0"/>
              <a:buChar char="•"/>
            </a:pPr>
            <a:endParaRPr lang="en-GB" dirty="0"/>
          </a:p>
          <a:p>
            <a:pPr lvl="0"/>
            <a:endParaRPr lang="en-GB" sz="1000" dirty="0" smtClean="0"/>
          </a:p>
          <a:p>
            <a:pPr lvl="0"/>
            <a:endParaRPr lang="en-GB" sz="1000" dirty="0"/>
          </a:p>
          <a:p>
            <a:pPr lvl="0"/>
            <a:endParaRPr lang="en-GB" sz="1000" dirty="0"/>
          </a:p>
        </p:txBody>
      </p:sp>
      <p:sp>
        <p:nvSpPr>
          <p:cNvPr id="2" name="Title 1"/>
          <p:cNvSpPr>
            <a:spLocks noGrp="1"/>
          </p:cNvSpPr>
          <p:nvPr>
            <p:ph type="title"/>
          </p:nvPr>
        </p:nvSpPr>
        <p:spPr>
          <a:xfrm>
            <a:off x="1187624" y="44624"/>
            <a:ext cx="7560840" cy="720080"/>
          </a:xfrm>
        </p:spPr>
        <p:txBody>
          <a:bodyPr>
            <a:normAutofit/>
          </a:bodyPr>
          <a:lstStyle/>
          <a:p>
            <a:r>
              <a:rPr lang="en-GB" sz="2400" b="1" dirty="0" smtClean="0">
                <a:solidFill>
                  <a:schemeClr val="tx2"/>
                </a:solidFill>
                <a:effectLst/>
              </a:rPr>
              <a:t>Overall </a:t>
            </a:r>
            <a:r>
              <a:rPr lang="en-GB" sz="2400" b="1" dirty="0">
                <a:solidFill>
                  <a:schemeClr val="tx2"/>
                </a:solidFill>
                <a:effectLst/>
              </a:rPr>
              <a:t>we make the following </a:t>
            </a:r>
            <a:r>
              <a:rPr lang="en-GB" sz="2400" b="1" dirty="0" smtClean="0">
                <a:solidFill>
                  <a:schemeClr val="tx2"/>
                </a:solidFill>
                <a:effectLst/>
              </a:rPr>
              <a:t>recommendations:</a:t>
            </a:r>
            <a:endParaRPr lang="en-GB" sz="4400" dirty="0">
              <a:solidFill>
                <a:schemeClr val="tx2"/>
              </a:solidFill>
            </a:endParaRPr>
          </a:p>
        </p:txBody>
      </p:sp>
    </p:spTree>
    <p:extLst>
      <p:ext uri="{BB962C8B-B14F-4D97-AF65-F5344CB8AC3E}">
        <p14:creationId xmlns:p14="http://schemas.microsoft.com/office/powerpoint/2010/main" val="46618711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049717" y="980728"/>
            <a:ext cx="7632848" cy="6355586"/>
          </a:xfrm>
          <a:prstGeom prst="rect">
            <a:avLst/>
          </a:prstGeom>
        </p:spPr>
        <p:txBody>
          <a:bodyPr wrap="square">
            <a:spAutoFit/>
          </a:bodyPr>
          <a:lstStyle/>
          <a:p>
            <a:pPr marL="285750" lvl="0" indent="-285750" algn="just">
              <a:buFont typeface="Arial" pitchFamily="34" charset="0"/>
              <a:buChar char="•"/>
            </a:pPr>
            <a:endParaRPr lang="en-GB" dirty="0"/>
          </a:p>
          <a:p>
            <a:pPr algn="ctr"/>
            <a:endParaRPr lang="en-GB" sz="2400" b="1" dirty="0"/>
          </a:p>
          <a:p>
            <a:pPr lvl="0"/>
            <a:endParaRPr lang="en-GB" sz="900" dirty="0"/>
          </a:p>
          <a:p>
            <a:pPr lvl="0"/>
            <a:r>
              <a:rPr lang="en-GB" b="1" dirty="0"/>
              <a:t>Email</a:t>
            </a:r>
          </a:p>
          <a:p>
            <a:pPr lvl="0"/>
            <a:endParaRPr lang="en-GB" sz="1050" b="1" dirty="0"/>
          </a:p>
          <a:p>
            <a:pPr marL="285750" lvl="0" indent="-285750">
              <a:buFont typeface="Arial" pitchFamily="34" charset="0"/>
              <a:buChar char="•"/>
            </a:pPr>
            <a:r>
              <a:rPr lang="en-GB" dirty="0"/>
              <a:t>Parents would like Email to be used more for communications. </a:t>
            </a:r>
            <a:endParaRPr lang="en-GB" dirty="0" smtClean="0"/>
          </a:p>
          <a:p>
            <a:pPr marL="285750" lvl="0" indent="-285750">
              <a:buFont typeface="Arial" pitchFamily="34" charset="0"/>
              <a:buChar char="•"/>
            </a:pPr>
            <a:endParaRPr lang="en-GB" dirty="0"/>
          </a:p>
          <a:p>
            <a:pPr marL="285750" lvl="0" indent="-285750" algn="just">
              <a:buFont typeface="Arial" pitchFamily="34" charset="0"/>
              <a:buChar char="•"/>
            </a:pPr>
            <a:r>
              <a:rPr lang="en-GB" dirty="0"/>
              <a:t>We will investigate how to facilitate a centralised email address for Parent Councils. </a:t>
            </a:r>
            <a:endParaRPr lang="en-GB" dirty="0" smtClean="0"/>
          </a:p>
          <a:p>
            <a:pPr marL="285750" lvl="0" indent="-285750" algn="just">
              <a:buFont typeface="Arial" pitchFamily="34" charset="0"/>
              <a:buChar char="•"/>
            </a:pPr>
            <a:endParaRPr lang="en-GB" dirty="0"/>
          </a:p>
          <a:p>
            <a:pPr marL="285750" lvl="0" indent="-285750" algn="just">
              <a:buFont typeface="Arial" pitchFamily="34" charset="0"/>
              <a:buChar char="•"/>
            </a:pPr>
            <a:endParaRPr lang="en-GB" dirty="0" smtClean="0"/>
          </a:p>
          <a:p>
            <a:pPr marL="285750" lvl="0" indent="-285750" algn="just">
              <a:buFont typeface="Arial" pitchFamily="34" charset="0"/>
              <a:buChar char="•"/>
            </a:pPr>
            <a:endParaRPr lang="en-GB" dirty="0"/>
          </a:p>
          <a:p>
            <a:pPr marL="285750" lvl="0" indent="-285750" algn="just">
              <a:buFont typeface="Arial" pitchFamily="34" charset="0"/>
              <a:buChar char="•"/>
            </a:pPr>
            <a:endParaRPr lang="en-GB" sz="1100" dirty="0"/>
          </a:p>
          <a:p>
            <a:pPr algn="just"/>
            <a:r>
              <a:rPr lang="en-GB" b="1" dirty="0"/>
              <a:t>Parent Councils </a:t>
            </a:r>
          </a:p>
          <a:p>
            <a:pPr algn="just"/>
            <a:endParaRPr lang="en-GB" sz="1050" b="1" dirty="0"/>
          </a:p>
          <a:p>
            <a:pPr marL="285750" lvl="0" indent="-285750" algn="just">
              <a:buFont typeface="Arial" pitchFamily="34" charset="0"/>
              <a:buChar char="•"/>
            </a:pPr>
            <a:r>
              <a:rPr lang="en-GB" dirty="0"/>
              <a:t>Parent Councils will have a section on the school website and/or a section in the school newsletter</a:t>
            </a:r>
            <a:r>
              <a:rPr lang="en-GB" dirty="0" smtClean="0"/>
              <a:t>.</a:t>
            </a:r>
          </a:p>
          <a:p>
            <a:pPr marL="285750" lvl="0" indent="-285750" algn="just">
              <a:buFont typeface="Arial" pitchFamily="34" charset="0"/>
              <a:buChar char="•"/>
            </a:pPr>
            <a:endParaRPr lang="en-GB" dirty="0" smtClean="0"/>
          </a:p>
          <a:p>
            <a:pPr marL="285750" lvl="0" indent="-285750" algn="just">
              <a:buFont typeface="Arial" pitchFamily="34" charset="0"/>
              <a:buChar char="•"/>
            </a:pPr>
            <a:endParaRPr lang="en-GB" dirty="0"/>
          </a:p>
          <a:p>
            <a:pPr marL="285750" lvl="0" indent="-285750" algn="just">
              <a:buFont typeface="Arial" pitchFamily="34" charset="0"/>
              <a:buChar char="•"/>
            </a:pPr>
            <a:endParaRPr lang="en-GB" dirty="0" smtClean="0"/>
          </a:p>
          <a:p>
            <a:pPr marL="285750" lvl="0" indent="-285750" algn="just">
              <a:buFont typeface="Arial" pitchFamily="34" charset="0"/>
              <a:buChar char="•"/>
            </a:pPr>
            <a:endParaRPr lang="en-GB" dirty="0"/>
          </a:p>
          <a:p>
            <a:pPr marL="285750" lvl="0" indent="-285750" algn="just">
              <a:buFont typeface="Arial" pitchFamily="34" charset="0"/>
              <a:buChar char="•"/>
            </a:pPr>
            <a:endParaRPr lang="en-GB" dirty="0" smtClean="0"/>
          </a:p>
          <a:p>
            <a:pPr marL="285750" lvl="0" indent="-285750" algn="just">
              <a:buFont typeface="Arial" pitchFamily="34" charset="0"/>
              <a:buChar char="•"/>
            </a:pPr>
            <a:endParaRPr lang="en-GB" dirty="0"/>
          </a:p>
          <a:p>
            <a:pPr marL="285750" lvl="0" indent="-285750" algn="just">
              <a:buFont typeface="Arial" pitchFamily="34" charset="0"/>
              <a:buChar char="•"/>
            </a:pPr>
            <a:endParaRPr lang="en-GB" dirty="0"/>
          </a:p>
        </p:txBody>
      </p:sp>
      <p:sp>
        <p:nvSpPr>
          <p:cNvPr id="4" name="Title 1"/>
          <p:cNvSpPr>
            <a:spLocks noGrp="1"/>
          </p:cNvSpPr>
          <p:nvPr>
            <p:ph type="title"/>
          </p:nvPr>
        </p:nvSpPr>
        <p:spPr>
          <a:xfrm>
            <a:off x="1097163" y="188640"/>
            <a:ext cx="7560840" cy="720080"/>
          </a:xfrm>
        </p:spPr>
        <p:txBody>
          <a:bodyPr>
            <a:normAutofit/>
          </a:bodyPr>
          <a:lstStyle/>
          <a:p>
            <a:r>
              <a:rPr lang="en-GB" sz="2400" b="1" dirty="0" smtClean="0">
                <a:solidFill>
                  <a:schemeClr val="tx2"/>
                </a:solidFill>
                <a:effectLst/>
              </a:rPr>
              <a:t>Overall </a:t>
            </a:r>
            <a:r>
              <a:rPr lang="en-GB" sz="2400" b="1" dirty="0">
                <a:solidFill>
                  <a:schemeClr val="tx2"/>
                </a:solidFill>
                <a:effectLst/>
              </a:rPr>
              <a:t>we make the following </a:t>
            </a:r>
            <a:r>
              <a:rPr lang="en-GB" sz="2400" b="1" dirty="0" smtClean="0">
                <a:solidFill>
                  <a:schemeClr val="tx2"/>
                </a:solidFill>
                <a:effectLst/>
              </a:rPr>
              <a:t>recommendations:</a:t>
            </a:r>
            <a:endParaRPr lang="en-GB" sz="4400" dirty="0">
              <a:solidFill>
                <a:schemeClr val="tx2"/>
              </a:solidFill>
            </a:endParaRPr>
          </a:p>
        </p:txBody>
      </p:sp>
    </p:spTree>
    <p:extLst>
      <p:ext uri="{BB962C8B-B14F-4D97-AF65-F5344CB8AC3E}">
        <p14:creationId xmlns:p14="http://schemas.microsoft.com/office/powerpoint/2010/main" val="153310491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55776" y="2276872"/>
            <a:ext cx="5472608" cy="1143000"/>
          </a:xfrm>
        </p:spPr>
        <p:txBody>
          <a:bodyPr/>
          <a:lstStyle/>
          <a:p>
            <a:r>
              <a:rPr lang="en-GB" dirty="0" smtClean="0"/>
              <a:t>Any Questions…</a:t>
            </a:r>
            <a:endParaRPr lang="en-GB" dirty="0"/>
          </a:p>
        </p:txBody>
      </p:sp>
    </p:spTree>
    <p:extLst>
      <p:ext uri="{BB962C8B-B14F-4D97-AF65-F5344CB8AC3E}">
        <p14:creationId xmlns:p14="http://schemas.microsoft.com/office/powerpoint/2010/main" val="21223541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1345019" y="322296"/>
            <a:ext cx="6868823" cy="1323439"/>
          </a:xfrm>
          <a:prstGeom prst="rect">
            <a:avLst/>
          </a:prstGeom>
          <a:noFill/>
        </p:spPr>
        <p:txBody>
          <a:bodyPr wrap="square" rtlCol="0">
            <a:spAutoFit/>
          </a:bodyPr>
          <a:lstStyle/>
          <a:p>
            <a:r>
              <a:rPr lang="en-GB" sz="4000" dirty="0" smtClean="0">
                <a:solidFill>
                  <a:schemeClr val="tx2"/>
                </a:solidFill>
                <a:effectLst>
                  <a:outerShdw blurRad="38100" dist="38100" dir="2700000" algn="tl">
                    <a:srgbClr val="000000">
                      <a:alpha val="43137"/>
                    </a:srgbClr>
                  </a:outerShdw>
                </a:effectLst>
                <a:latin typeface="+mj-lt"/>
              </a:rPr>
              <a:t>The following methods were used to compile the report:</a:t>
            </a:r>
            <a:endParaRPr lang="en-GB" sz="4000" dirty="0">
              <a:solidFill>
                <a:schemeClr val="tx2"/>
              </a:solidFill>
              <a:effectLst>
                <a:outerShdw blurRad="38100" dist="38100" dir="2700000" algn="tl">
                  <a:srgbClr val="000000">
                    <a:alpha val="43137"/>
                  </a:srgbClr>
                </a:outerShdw>
              </a:effectLst>
              <a:latin typeface="+mj-lt"/>
            </a:endParaRPr>
          </a:p>
        </p:txBody>
      </p:sp>
      <p:sp>
        <p:nvSpPr>
          <p:cNvPr id="13" name="TextBox 12"/>
          <p:cNvSpPr txBox="1"/>
          <p:nvPr/>
        </p:nvSpPr>
        <p:spPr>
          <a:xfrm>
            <a:off x="1331640" y="1864252"/>
            <a:ext cx="7560840" cy="3970318"/>
          </a:xfrm>
          <a:prstGeom prst="rect">
            <a:avLst/>
          </a:prstGeom>
          <a:noFill/>
        </p:spPr>
        <p:txBody>
          <a:bodyPr wrap="square" rtlCol="0">
            <a:spAutoFit/>
          </a:bodyPr>
          <a:lstStyle/>
          <a:p>
            <a:pPr marL="285750" indent="-285750">
              <a:buFont typeface="Arial" pitchFamily="34" charset="0"/>
              <a:buChar char="•"/>
            </a:pPr>
            <a:endParaRPr lang="en-GB" dirty="0" smtClean="0"/>
          </a:p>
          <a:p>
            <a:pPr marL="285750" indent="-285750">
              <a:buFont typeface="Arial" pitchFamily="34" charset="0"/>
              <a:buChar char="•"/>
            </a:pPr>
            <a:r>
              <a:rPr lang="en-GB" dirty="0" smtClean="0"/>
              <a:t>Schools visits</a:t>
            </a:r>
          </a:p>
          <a:p>
            <a:pPr marL="285750" indent="-285750">
              <a:buFont typeface="Arial" pitchFamily="34" charset="0"/>
              <a:buChar char="•"/>
            </a:pPr>
            <a:endParaRPr lang="en-GB" dirty="0" smtClean="0"/>
          </a:p>
          <a:p>
            <a:pPr marL="285750" indent="-285750">
              <a:buFont typeface="Arial" pitchFamily="34" charset="0"/>
              <a:buChar char="•"/>
            </a:pPr>
            <a:r>
              <a:rPr lang="en-GB" dirty="0" smtClean="0"/>
              <a:t>Parent Council meetings</a:t>
            </a:r>
          </a:p>
          <a:p>
            <a:pPr marL="285750" indent="-285750">
              <a:buFont typeface="Arial" pitchFamily="34" charset="0"/>
              <a:buChar char="•"/>
            </a:pPr>
            <a:endParaRPr lang="en-GB" dirty="0" smtClean="0"/>
          </a:p>
          <a:p>
            <a:pPr marL="285750" indent="-285750">
              <a:buFont typeface="Arial" pitchFamily="34" charset="0"/>
              <a:buChar char="•"/>
            </a:pPr>
            <a:r>
              <a:rPr lang="en-GB" dirty="0" smtClean="0"/>
              <a:t>Website Analysis</a:t>
            </a:r>
          </a:p>
          <a:p>
            <a:pPr marL="285750" indent="-285750">
              <a:buFont typeface="Arial" pitchFamily="34" charset="0"/>
              <a:buChar char="•"/>
            </a:pPr>
            <a:endParaRPr lang="en-GB" dirty="0" smtClean="0"/>
          </a:p>
          <a:p>
            <a:pPr marL="285750" indent="-285750">
              <a:buFont typeface="Arial" pitchFamily="34" charset="0"/>
              <a:buChar char="•"/>
            </a:pPr>
            <a:r>
              <a:rPr lang="en-GB" dirty="0" smtClean="0"/>
              <a:t>Engagement Survey</a:t>
            </a:r>
          </a:p>
          <a:p>
            <a:pPr marL="285750" indent="-285750">
              <a:buFont typeface="Arial" pitchFamily="34" charset="0"/>
              <a:buChar char="•"/>
            </a:pPr>
            <a:endParaRPr lang="en-GB" dirty="0" smtClean="0"/>
          </a:p>
          <a:p>
            <a:pPr marL="285750" indent="-285750">
              <a:buFont typeface="Arial" pitchFamily="34" charset="0"/>
              <a:buChar char="•"/>
            </a:pPr>
            <a:r>
              <a:rPr lang="en-GB" dirty="0" smtClean="0"/>
              <a:t>Supplementary information was gathered from colleagues that work within ECS</a:t>
            </a:r>
          </a:p>
          <a:p>
            <a:pPr marL="285750" indent="-285750">
              <a:buFont typeface="Arial" pitchFamily="34" charset="0"/>
              <a:buChar char="•"/>
            </a:pPr>
            <a:endParaRPr lang="en-GB" dirty="0">
              <a:solidFill>
                <a:schemeClr val="tx2"/>
              </a:solidFill>
              <a:effectLst>
                <a:outerShdw blurRad="38100" dist="38100" dir="2700000" algn="tl">
                  <a:srgbClr val="000000">
                    <a:alpha val="43137"/>
                  </a:srgbClr>
                </a:outerShdw>
              </a:effectLst>
            </a:endParaRPr>
          </a:p>
          <a:p>
            <a:pPr marL="285750" indent="-285750">
              <a:buFont typeface="Arial" pitchFamily="34" charset="0"/>
              <a:buChar char="•"/>
            </a:pPr>
            <a:endParaRPr lang="en-GB" dirty="0">
              <a:solidFill>
                <a:schemeClr val="tx2"/>
              </a:solidFill>
              <a:effectLst>
                <a:outerShdw blurRad="38100" dist="38100" dir="2700000" algn="tl">
                  <a:srgbClr val="000000">
                    <a:alpha val="43137"/>
                  </a:srgbClr>
                </a:outerShdw>
              </a:effectLst>
            </a:endParaRPr>
          </a:p>
          <a:p>
            <a:endParaRPr lang="en-GB" dirty="0">
              <a:solidFill>
                <a:schemeClr val="tx2"/>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1358178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4147" y="0"/>
            <a:ext cx="7498080" cy="1143000"/>
          </a:xfrm>
        </p:spPr>
        <p:txBody>
          <a:bodyPr/>
          <a:lstStyle/>
          <a:p>
            <a:r>
              <a:rPr lang="en-GB" dirty="0" smtClean="0">
                <a:solidFill>
                  <a:schemeClr val="tx2"/>
                </a:solidFill>
                <a:effectLst>
                  <a:outerShdw blurRad="38100" dist="38100" dir="2700000" algn="tl">
                    <a:srgbClr val="000000">
                      <a:alpha val="43137"/>
                    </a:srgbClr>
                  </a:outerShdw>
                </a:effectLst>
              </a:rPr>
              <a:t>Parent Council Visits</a:t>
            </a:r>
            <a:endParaRPr lang="en-GB" dirty="0"/>
          </a:p>
        </p:txBody>
      </p:sp>
      <p:sp>
        <p:nvSpPr>
          <p:cNvPr id="3" name="Content Placeholder 2"/>
          <p:cNvSpPr>
            <a:spLocks noGrp="1"/>
          </p:cNvSpPr>
          <p:nvPr>
            <p:ph idx="1"/>
          </p:nvPr>
        </p:nvSpPr>
        <p:spPr>
          <a:xfrm>
            <a:off x="1385664" y="1127012"/>
            <a:ext cx="7498080" cy="4800600"/>
          </a:xfrm>
        </p:spPr>
        <p:txBody>
          <a:bodyPr>
            <a:normAutofit fontScale="92500"/>
          </a:bodyPr>
          <a:lstStyle/>
          <a:p>
            <a:pPr marL="82296" indent="0">
              <a:buNone/>
            </a:pPr>
            <a:r>
              <a:rPr lang="en-GB" sz="2400" dirty="0" smtClean="0"/>
              <a:t>A random selection of Parent Council meetings were attended in May and June. There was a mixture of Primary and Secondary schools as well as a combination of smaller and larger schools.</a:t>
            </a:r>
          </a:p>
          <a:p>
            <a:pPr marL="82296" indent="0">
              <a:buNone/>
            </a:pPr>
            <a:endParaRPr lang="en-GB" sz="2400" dirty="0"/>
          </a:p>
          <a:p>
            <a:pPr marL="82296" indent="0">
              <a:buNone/>
            </a:pPr>
            <a:r>
              <a:rPr lang="en-GB" sz="2400" dirty="0" smtClean="0"/>
              <a:t>At these meetings we discussed communication between…</a:t>
            </a:r>
          </a:p>
          <a:p>
            <a:pPr marL="82296" indent="0">
              <a:buNone/>
            </a:pPr>
            <a:r>
              <a:rPr lang="en-GB" sz="2400" dirty="0" smtClean="0"/>
              <a:t> </a:t>
            </a:r>
          </a:p>
          <a:p>
            <a:pPr marL="82296" indent="0">
              <a:buNone/>
            </a:pPr>
            <a:r>
              <a:rPr lang="en-GB" sz="2400" dirty="0" smtClean="0"/>
              <a:t>the school and the Parent Forum</a:t>
            </a:r>
          </a:p>
          <a:p>
            <a:pPr marL="82296" indent="0">
              <a:buNone/>
            </a:pPr>
            <a:r>
              <a:rPr lang="en-GB" sz="2400" dirty="0" smtClean="0"/>
              <a:t>the school and the Parent Council</a:t>
            </a:r>
          </a:p>
          <a:p>
            <a:pPr marL="82296" indent="0">
              <a:buNone/>
            </a:pPr>
            <a:r>
              <a:rPr lang="en-GB" sz="2400" dirty="0" smtClean="0"/>
              <a:t>Parent Council Members</a:t>
            </a:r>
          </a:p>
          <a:p>
            <a:pPr marL="82296" indent="0">
              <a:buNone/>
            </a:pPr>
            <a:r>
              <a:rPr lang="en-GB" sz="2400" dirty="0" smtClean="0"/>
              <a:t>Parent councils and other parent councils</a:t>
            </a:r>
          </a:p>
          <a:p>
            <a:pPr marL="82296" indent="0">
              <a:buNone/>
            </a:pPr>
            <a:r>
              <a:rPr lang="en-GB" sz="2400" dirty="0" smtClean="0"/>
              <a:t>The Parent Council the Parent Forum </a:t>
            </a:r>
          </a:p>
          <a:p>
            <a:pPr marL="82296" indent="0">
              <a:buNone/>
            </a:pPr>
            <a:r>
              <a:rPr lang="en-GB" sz="2400" dirty="0" smtClean="0"/>
              <a:t>The Highland Council and the Parent Council </a:t>
            </a:r>
          </a:p>
        </p:txBody>
      </p:sp>
      <p:sp>
        <p:nvSpPr>
          <p:cNvPr id="4" name="Right Arrow 3"/>
          <p:cNvSpPr/>
          <p:nvPr/>
        </p:nvSpPr>
        <p:spPr>
          <a:xfrm>
            <a:off x="1078879" y="3628679"/>
            <a:ext cx="338881" cy="144016"/>
          </a:xfrm>
          <a:prstGeom prst="rightArrow">
            <a:avLst/>
          </a:prstGeom>
          <a:solidFill>
            <a:srgbClr val="93339D"/>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ight Arrow 4"/>
          <p:cNvSpPr/>
          <p:nvPr/>
        </p:nvSpPr>
        <p:spPr>
          <a:xfrm>
            <a:off x="1078879" y="4077072"/>
            <a:ext cx="338881" cy="144016"/>
          </a:xfrm>
          <a:prstGeom prst="rightArrow">
            <a:avLst/>
          </a:prstGeom>
          <a:solidFill>
            <a:srgbClr val="93339D"/>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ight Arrow 5"/>
          <p:cNvSpPr/>
          <p:nvPr/>
        </p:nvSpPr>
        <p:spPr>
          <a:xfrm>
            <a:off x="1085252" y="4437112"/>
            <a:ext cx="338881" cy="144016"/>
          </a:xfrm>
          <a:prstGeom prst="rightArrow">
            <a:avLst/>
          </a:prstGeom>
          <a:solidFill>
            <a:srgbClr val="93339D"/>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ight Arrow 6"/>
          <p:cNvSpPr/>
          <p:nvPr/>
        </p:nvSpPr>
        <p:spPr>
          <a:xfrm>
            <a:off x="1091358" y="4869160"/>
            <a:ext cx="338881" cy="144016"/>
          </a:xfrm>
          <a:prstGeom prst="rightArrow">
            <a:avLst/>
          </a:prstGeom>
          <a:solidFill>
            <a:srgbClr val="93339D"/>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ight Arrow 7"/>
          <p:cNvSpPr/>
          <p:nvPr/>
        </p:nvSpPr>
        <p:spPr>
          <a:xfrm>
            <a:off x="1078878" y="5229200"/>
            <a:ext cx="338881" cy="144016"/>
          </a:xfrm>
          <a:prstGeom prst="rightArrow">
            <a:avLst/>
          </a:prstGeom>
          <a:solidFill>
            <a:srgbClr val="93339D"/>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ight Arrow 9"/>
          <p:cNvSpPr/>
          <p:nvPr/>
        </p:nvSpPr>
        <p:spPr>
          <a:xfrm>
            <a:off x="1091358" y="5661248"/>
            <a:ext cx="338881" cy="144016"/>
          </a:xfrm>
          <a:prstGeom prst="rightArrow">
            <a:avLst/>
          </a:prstGeom>
          <a:solidFill>
            <a:srgbClr val="93339D"/>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997757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tx2"/>
                </a:solidFill>
                <a:effectLst>
                  <a:outerShdw blurRad="38100" dist="38100" dir="2700000" algn="tl">
                    <a:srgbClr val="000000">
                      <a:alpha val="43137"/>
                    </a:srgbClr>
                  </a:outerShdw>
                </a:effectLst>
              </a:rPr>
              <a:t>Website Analysis</a:t>
            </a:r>
            <a:endParaRPr lang="en-GB" dirty="0">
              <a:solidFill>
                <a:schemeClr val="tx2"/>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lstStyle/>
          <a:p>
            <a:pPr marL="0" indent="0" algn="ctr">
              <a:buNone/>
            </a:pPr>
            <a:r>
              <a:rPr lang="en-GB" dirty="0" smtClean="0">
                <a:solidFill>
                  <a:srgbClr val="93339D"/>
                </a:solidFill>
              </a:rPr>
              <a:t>Out of all Highland Schools approximately </a:t>
            </a:r>
            <a:r>
              <a:rPr lang="en-GB" dirty="0">
                <a:solidFill>
                  <a:srgbClr val="93339D"/>
                </a:solidFill>
              </a:rPr>
              <a:t>154 have a website or blog</a:t>
            </a:r>
            <a:r>
              <a:rPr lang="en-GB" dirty="0" smtClean="0">
                <a:solidFill>
                  <a:srgbClr val="93339D"/>
                </a:solidFill>
              </a:rPr>
              <a:t>:</a:t>
            </a:r>
          </a:p>
          <a:p>
            <a:pPr marL="0" indent="0" algn="ctr">
              <a:buNone/>
            </a:pPr>
            <a:endParaRPr lang="en-GB" dirty="0"/>
          </a:p>
        </p:txBody>
      </p:sp>
      <p:sp>
        <p:nvSpPr>
          <p:cNvPr id="4" name="Footer Placeholder 3"/>
          <p:cNvSpPr>
            <a:spLocks noGrp="1"/>
          </p:cNvSpPr>
          <p:nvPr>
            <p:ph type="ftr" sz="quarter" idx="11"/>
          </p:nvPr>
        </p:nvSpPr>
        <p:spPr>
          <a:xfrm>
            <a:off x="3563888" y="6237312"/>
            <a:ext cx="2895600" cy="476250"/>
          </a:xfrm>
        </p:spPr>
        <p:txBody>
          <a:bodyPr/>
          <a:lstStyle/>
          <a:p>
            <a:r>
              <a:rPr lang="en-GB" sz="1400" dirty="0" smtClean="0"/>
              <a:t>Figures correct as of June 2013</a:t>
            </a:r>
            <a:endParaRPr lang="en-GB" sz="1400" dirty="0"/>
          </a:p>
        </p:txBody>
      </p:sp>
      <p:graphicFrame>
        <p:nvGraphicFramePr>
          <p:cNvPr id="11" name="Chart 10"/>
          <p:cNvGraphicFramePr>
            <a:graphicFrameLocks/>
          </p:cNvGraphicFramePr>
          <p:nvPr>
            <p:extLst>
              <p:ext uri="{D42A27DB-BD31-4B8C-83A1-F6EECF244321}">
                <p14:modId xmlns:p14="http://schemas.microsoft.com/office/powerpoint/2010/main" val="3329355833"/>
              </p:ext>
            </p:extLst>
          </p:nvPr>
        </p:nvGraphicFramePr>
        <p:xfrm>
          <a:off x="1547664" y="2564904"/>
          <a:ext cx="6624736" cy="338437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0177986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tx2"/>
                </a:solidFill>
              </a:rPr>
              <a:t>Website Analysis</a:t>
            </a:r>
            <a:endParaRPr lang="en-GB" dirty="0">
              <a:solidFill>
                <a:schemeClr val="tx2"/>
              </a:solidFill>
            </a:endParaRPr>
          </a:p>
        </p:txBody>
      </p:sp>
      <p:sp>
        <p:nvSpPr>
          <p:cNvPr id="3" name="Content Placeholder 2"/>
          <p:cNvSpPr>
            <a:spLocks noGrp="1"/>
          </p:cNvSpPr>
          <p:nvPr>
            <p:ph idx="1"/>
          </p:nvPr>
        </p:nvSpPr>
        <p:spPr>
          <a:xfrm>
            <a:off x="1242405" y="1346525"/>
            <a:ext cx="7427168" cy="5040560"/>
          </a:xfrm>
        </p:spPr>
        <p:txBody>
          <a:bodyPr>
            <a:normAutofit fontScale="70000" lnSpcReduction="20000"/>
          </a:bodyPr>
          <a:lstStyle/>
          <a:p>
            <a:r>
              <a:rPr lang="en-GB" sz="3100" dirty="0"/>
              <a:t>There are 5 websites hosted through Glow</a:t>
            </a:r>
          </a:p>
          <a:p>
            <a:r>
              <a:rPr lang="en-GB" sz="3100" dirty="0" smtClean="0"/>
              <a:t>88 </a:t>
            </a:r>
            <a:r>
              <a:rPr lang="en-GB" sz="3100" dirty="0"/>
              <a:t>are hosted </a:t>
            </a:r>
            <a:r>
              <a:rPr lang="en-GB" sz="3100" dirty="0" smtClean="0"/>
              <a:t>on external sites:</a:t>
            </a:r>
          </a:p>
          <a:p>
            <a:pPr marL="0" lvl="0" indent="0">
              <a:buNone/>
            </a:pPr>
            <a:endParaRPr lang="en-GB" dirty="0"/>
          </a:p>
          <a:p>
            <a:pPr marL="0" lvl="0" indent="0">
              <a:buNone/>
            </a:pPr>
            <a:endParaRPr lang="en-GB" dirty="0" smtClean="0"/>
          </a:p>
          <a:p>
            <a:pPr marL="0" lvl="0" indent="0">
              <a:buNone/>
            </a:pPr>
            <a:endParaRPr lang="en-GB" dirty="0"/>
          </a:p>
          <a:p>
            <a:pPr marL="0" lvl="0" indent="0">
              <a:buNone/>
            </a:pPr>
            <a:endParaRPr lang="en-GB" dirty="0" smtClean="0"/>
          </a:p>
          <a:p>
            <a:pPr marL="0" lvl="0" indent="0">
              <a:buNone/>
            </a:pPr>
            <a:endParaRPr lang="en-GB" dirty="0"/>
          </a:p>
          <a:p>
            <a:pPr marL="0" lvl="0" indent="0">
              <a:buNone/>
            </a:pPr>
            <a:endParaRPr lang="en-GB" dirty="0" smtClean="0"/>
          </a:p>
          <a:p>
            <a:pPr marL="0" lvl="0" indent="0">
              <a:buNone/>
            </a:pPr>
            <a:endParaRPr lang="en-GB" dirty="0"/>
          </a:p>
          <a:p>
            <a:pPr marL="0" lvl="0" indent="0">
              <a:buNone/>
            </a:pPr>
            <a:endParaRPr lang="en-GB" dirty="0"/>
          </a:p>
          <a:p>
            <a:pPr>
              <a:buFont typeface="Wingdings" pitchFamily="2" charset="2"/>
              <a:buChar char="Ø"/>
            </a:pPr>
            <a:endParaRPr lang="en-GB" sz="2300" dirty="0" smtClean="0"/>
          </a:p>
          <a:p>
            <a:pPr>
              <a:buFont typeface="Wingdings" pitchFamily="2" charset="2"/>
              <a:buChar char="Ø"/>
            </a:pPr>
            <a:endParaRPr lang="en-GB" sz="2300" dirty="0"/>
          </a:p>
          <a:p>
            <a:pPr>
              <a:buFont typeface="Wingdings" pitchFamily="2" charset="2"/>
              <a:buChar char="Ø"/>
            </a:pPr>
            <a:r>
              <a:rPr lang="en-GB" sz="2900" dirty="0" smtClean="0"/>
              <a:t>Approximately </a:t>
            </a:r>
            <a:r>
              <a:rPr lang="en-GB" sz="2900" dirty="0"/>
              <a:t>18 additional </a:t>
            </a:r>
            <a:r>
              <a:rPr lang="en-GB" sz="2900" dirty="0" smtClean="0"/>
              <a:t>sites</a:t>
            </a:r>
          </a:p>
          <a:p>
            <a:pPr>
              <a:buFont typeface="Wingdings" pitchFamily="2" charset="2"/>
              <a:buChar char="Ø"/>
            </a:pPr>
            <a:r>
              <a:rPr lang="en-GB" sz="2900" dirty="0" smtClean="0"/>
              <a:t>15 are unknown</a:t>
            </a:r>
          </a:p>
          <a:p>
            <a:pPr lvl="0"/>
            <a:endParaRPr lang="en-GB" dirty="0"/>
          </a:p>
          <a:p>
            <a:endParaRPr lang="en-GB" dirty="0"/>
          </a:p>
        </p:txBody>
      </p:sp>
      <p:sp>
        <p:nvSpPr>
          <p:cNvPr id="14" name="Footer Placeholder 3"/>
          <p:cNvSpPr>
            <a:spLocks noGrp="1"/>
          </p:cNvSpPr>
          <p:nvPr>
            <p:ph type="ftr" sz="quarter" idx="11"/>
          </p:nvPr>
        </p:nvSpPr>
        <p:spPr>
          <a:xfrm>
            <a:off x="3376575" y="6237312"/>
            <a:ext cx="2895600" cy="476250"/>
          </a:xfrm>
        </p:spPr>
        <p:txBody>
          <a:bodyPr/>
          <a:lstStyle/>
          <a:p>
            <a:pPr algn="ctr"/>
            <a:r>
              <a:rPr lang="en-GB" sz="1400" dirty="0" smtClean="0"/>
              <a:t>Figures correct as of June 2013</a:t>
            </a:r>
            <a:endParaRPr lang="en-GB" sz="1400" dirty="0"/>
          </a:p>
        </p:txBody>
      </p:sp>
      <p:sp>
        <p:nvSpPr>
          <p:cNvPr id="5" name="Oval 4"/>
          <p:cNvSpPr/>
          <p:nvPr/>
        </p:nvSpPr>
        <p:spPr>
          <a:xfrm>
            <a:off x="6950017" y="4005063"/>
            <a:ext cx="2026360" cy="616809"/>
          </a:xfrm>
          <a:prstGeom prst="ellipse">
            <a:avLst/>
          </a:prstGeom>
          <a:solidFill>
            <a:schemeClr val="accent5">
              <a:lumMod val="40000"/>
              <a:lumOff val="60000"/>
            </a:schemeClr>
          </a:solidFill>
          <a:ln>
            <a:solidFill>
              <a:srgbClr val="6B41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solidFill>
                  <a:schemeClr val="tx1"/>
                </a:solidFill>
              </a:rPr>
              <a:t>JOOMLA</a:t>
            </a:r>
          </a:p>
          <a:p>
            <a:pPr algn="ctr"/>
            <a:r>
              <a:rPr lang="en-GB" sz="1600" dirty="0">
                <a:solidFill>
                  <a:schemeClr val="tx1"/>
                </a:solidFill>
              </a:rPr>
              <a:t>2</a:t>
            </a:r>
          </a:p>
        </p:txBody>
      </p:sp>
      <p:sp>
        <p:nvSpPr>
          <p:cNvPr id="22" name="Oval 21"/>
          <p:cNvSpPr/>
          <p:nvPr/>
        </p:nvSpPr>
        <p:spPr>
          <a:xfrm>
            <a:off x="1141667" y="2183401"/>
            <a:ext cx="2249333" cy="640696"/>
          </a:xfrm>
          <a:prstGeom prst="ellipse">
            <a:avLst/>
          </a:prstGeom>
          <a:solidFill>
            <a:schemeClr val="accent5">
              <a:lumMod val="40000"/>
              <a:lumOff val="6000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solidFill>
                  <a:schemeClr val="tx1"/>
                </a:solidFill>
              </a:rPr>
              <a:t>WORDPRESS</a:t>
            </a:r>
          </a:p>
          <a:p>
            <a:pPr algn="ctr"/>
            <a:r>
              <a:rPr lang="en-GB" sz="1600" dirty="0" smtClean="0">
                <a:solidFill>
                  <a:schemeClr val="tx1"/>
                </a:solidFill>
              </a:rPr>
              <a:t> 21</a:t>
            </a:r>
            <a:endParaRPr lang="en-GB" sz="1600" dirty="0">
              <a:solidFill>
                <a:schemeClr val="tx1"/>
              </a:solidFill>
            </a:endParaRPr>
          </a:p>
        </p:txBody>
      </p:sp>
      <p:sp>
        <p:nvSpPr>
          <p:cNvPr id="28" name="Oval 27"/>
          <p:cNvSpPr/>
          <p:nvPr/>
        </p:nvSpPr>
        <p:spPr>
          <a:xfrm>
            <a:off x="5142730" y="2016708"/>
            <a:ext cx="3197634" cy="496969"/>
          </a:xfrm>
          <a:prstGeom prst="ellipse">
            <a:avLst/>
          </a:prstGeom>
          <a:solidFill>
            <a:schemeClr val="accent5">
              <a:lumMod val="40000"/>
              <a:lumOff val="60000"/>
            </a:schemeClr>
          </a:solidFill>
          <a:ln>
            <a:solidFill>
              <a:srgbClr val="6B41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solidFill>
                  <a:schemeClr val="tx1"/>
                </a:solidFill>
              </a:rPr>
              <a:t>INVERNESS ONLINE</a:t>
            </a:r>
          </a:p>
          <a:p>
            <a:pPr algn="ctr"/>
            <a:r>
              <a:rPr lang="en-GB" sz="1600" dirty="0">
                <a:solidFill>
                  <a:schemeClr val="tx1"/>
                </a:solidFill>
              </a:rPr>
              <a:t>2</a:t>
            </a:r>
          </a:p>
        </p:txBody>
      </p:sp>
      <p:sp>
        <p:nvSpPr>
          <p:cNvPr id="29" name="Oval 28"/>
          <p:cNvSpPr/>
          <p:nvPr/>
        </p:nvSpPr>
        <p:spPr>
          <a:xfrm>
            <a:off x="3912620" y="3565002"/>
            <a:ext cx="2828927" cy="748465"/>
          </a:xfrm>
          <a:prstGeom prst="ellipse">
            <a:avLst/>
          </a:prstGeom>
          <a:solidFill>
            <a:schemeClr val="accent5">
              <a:lumMod val="40000"/>
              <a:lumOff val="60000"/>
            </a:schemeClr>
          </a:solidFill>
          <a:ln>
            <a:solidFill>
              <a:srgbClr val="6B41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solidFill>
                  <a:schemeClr val="tx1"/>
                </a:solidFill>
              </a:rPr>
              <a:t>HOME SPUN WEB DESIGN</a:t>
            </a:r>
          </a:p>
          <a:p>
            <a:pPr algn="ctr"/>
            <a:r>
              <a:rPr lang="en-GB" sz="1600" dirty="0">
                <a:solidFill>
                  <a:schemeClr val="tx1"/>
                </a:solidFill>
              </a:rPr>
              <a:t>2</a:t>
            </a:r>
          </a:p>
        </p:txBody>
      </p:sp>
      <p:sp>
        <p:nvSpPr>
          <p:cNvPr id="30" name="Oval 29"/>
          <p:cNvSpPr/>
          <p:nvPr/>
        </p:nvSpPr>
        <p:spPr>
          <a:xfrm>
            <a:off x="1092365" y="4185084"/>
            <a:ext cx="2284210" cy="540060"/>
          </a:xfrm>
          <a:prstGeom prst="ellipse">
            <a:avLst/>
          </a:prstGeom>
          <a:solidFill>
            <a:schemeClr val="accent5">
              <a:lumMod val="40000"/>
              <a:lumOff val="60000"/>
            </a:schemeClr>
          </a:solidFill>
          <a:ln>
            <a:solidFill>
              <a:srgbClr val="6B41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solidFill>
                  <a:schemeClr val="tx1"/>
                </a:solidFill>
              </a:rPr>
              <a:t>AGUMDOO</a:t>
            </a:r>
          </a:p>
          <a:p>
            <a:pPr algn="ctr"/>
            <a:r>
              <a:rPr lang="en-GB" sz="1600" dirty="0">
                <a:solidFill>
                  <a:schemeClr val="tx1"/>
                </a:solidFill>
              </a:rPr>
              <a:t>3</a:t>
            </a:r>
          </a:p>
        </p:txBody>
      </p:sp>
      <p:sp>
        <p:nvSpPr>
          <p:cNvPr id="31" name="Oval 30"/>
          <p:cNvSpPr/>
          <p:nvPr/>
        </p:nvSpPr>
        <p:spPr>
          <a:xfrm>
            <a:off x="1403648" y="3246977"/>
            <a:ext cx="2668986" cy="560825"/>
          </a:xfrm>
          <a:prstGeom prst="ellipse">
            <a:avLst/>
          </a:prstGeom>
          <a:solidFill>
            <a:schemeClr val="accent5">
              <a:lumMod val="40000"/>
              <a:lumOff val="60000"/>
            </a:schemeClr>
          </a:solidFill>
          <a:ln>
            <a:solidFill>
              <a:srgbClr val="6B41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solidFill>
                  <a:schemeClr val="tx1"/>
                </a:solidFill>
              </a:rPr>
              <a:t>SCHOOLS.IK.ORG</a:t>
            </a:r>
          </a:p>
          <a:p>
            <a:pPr algn="ctr"/>
            <a:r>
              <a:rPr lang="en-GB" sz="1600" dirty="0">
                <a:solidFill>
                  <a:schemeClr val="tx1"/>
                </a:solidFill>
              </a:rPr>
              <a:t>4</a:t>
            </a:r>
          </a:p>
        </p:txBody>
      </p:sp>
      <p:sp>
        <p:nvSpPr>
          <p:cNvPr id="32" name="Oval 31"/>
          <p:cNvSpPr/>
          <p:nvPr/>
        </p:nvSpPr>
        <p:spPr>
          <a:xfrm>
            <a:off x="3779912" y="2677225"/>
            <a:ext cx="2064123" cy="569752"/>
          </a:xfrm>
          <a:prstGeom prst="ellipse">
            <a:avLst/>
          </a:prstGeom>
          <a:solidFill>
            <a:schemeClr val="accent5">
              <a:lumMod val="40000"/>
              <a:lumOff val="60000"/>
            </a:schemeClr>
          </a:solidFill>
          <a:ln>
            <a:solidFill>
              <a:srgbClr val="6B41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solidFill>
                  <a:schemeClr val="tx1"/>
                </a:solidFill>
              </a:rPr>
              <a:t>WEEBLY</a:t>
            </a:r>
          </a:p>
          <a:p>
            <a:pPr algn="ctr"/>
            <a:r>
              <a:rPr lang="en-GB" sz="1600" dirty="0">
                <a:solidFill>
                  <a:schemeClr val="tx1"/>
                </a:solidFill>
              </a:rPr>
              <a:t>6</a:t>
            </a:r>
          </a:p>
        </p:txBody>
      </p:sp>
      <p:sp>
        <p:nvSpPr>
          <p:cNvPr id="33" name="Oval 32"/>
          <p:cNvSpPr/>
          <p:nvPr/>
        </p:nvSpPr>
        <p:spPr>
          <a:xfrm>
            <a:off x="6451284" y="2891146"/>
            <a:ext cx="2304256" cy="470815"/>
          </a:xfrm>
          <a:prstGeom prst="ellipse">
            <a:avLst/>
          </a:prstGeom>
          <a:solidFill>
            <a:schemeClr val="accent5">
              <a:lumMod val="40000"/>
              <a:lumOff val="60000"/>
            </a:schemeClr>
          </a:solidFill>
          <a:ln>
            <a:solidFill>
              <a:srgbClr val="6B41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solidFill>
                  <a:schemeClr val="tx1"/>
                </a:solidFill>
              </a:rPr>
              <a:t>SPANGLEFISH</a:t>
            </a:r>
          </a:p>
          <a:p>
            <a:pPr algn="ctr"/>
            <a:r>
              <a:rPr lang="en-GB" sz="1600" dirty="0" smtClean="0">
                <a:solidFill>
                  <a:schemeClr val="tx1"/>
                </a:solidFill>
              </a:rPr>
              <a:t>11</a:t>
            </a:r>
            <a:endParaRPr lang="en-GB" sz="1600" dirty="0">
              <a:solidFill>
                <a:schemeClr val="tx1"/>
              </a:solidFill>
            </a:endParaRPr>
          </a:p>
        </p:txBody>
      </p:sp>
      <p:sp>
        <p:nvSpPr>
          <p:cNvPr id="34" name="Oval 33"/>
          <p:cNvSpPr/>
          <p:nvPr/>
        </p:nvSpPr>
        <p:spPr>
          <a:xfrm>
            <a:off x="5148064" y="4621873"/>
            <a:ext cx="2191329" cy="535319"/>
          </a:xfrm>
          <a:prstGeom prst="ellipse">
            <a:avLst/>
          </a:prstGeom>
          <a:solidFill>
            <a:schemeClr val="accent5">
              <a:lumMod val="40000"/>
              <a:lumOff val="60000"/>
            </a:schemeClr>
          </a:solidFill>
          <a:ln>
            <a:solidFill>
              <a:srgbClr val="6B41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solidFill>
                  <a:schemeClr val="tx1"/>
                </a:solidFill>
              </a:rPr>
              <a:t>EDUBLOGS</a:t>
            </a:r>
          </a:p>
          <a:p>
            <a:pPr algn="ctr"/>
            <a:r>
              <a:rPr lang="en-GB" sz="1600" dirty="0" smtClean="0">
                <a:solidFill>
                  <a:schemeClr val="tx1"/>
                </a:solidFill>
              </a:rPr>
              <a:t>19</a:t>
            </a:r>
            <a:endParaRPr lang="en-GB" sz="1600" dirty="0">
              <a:solidFill>
                <a:schemeClr val="tx1"/>
              </a:solidFill>
            </a:endParaRPr>
          </a:p>
        </p:txBody>
      </p:sp>
    </p:spTree>
    <p:extLst>
      <p:ext uri="{BB962C8B-B14F-4D97-AF65-F5344CB8AC3E}">
        <p14:creationId xmlns:p14="http://schemas.microsoft.com/office/powerpoint/2010/main" val="21073451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4400" y="188640"/>
            <a:ext cx="7498080" cy="1143000"/>
          </a:xfrm>
        </p:spPr>
        <p:txBody>
          <a:bodyPr>
            <a:normAutofit/>
          </a:bodyPr>
          <a:lstStyle/>
          <a:p>
            <a:r>
              <a:rPr lang="en-GB" sz="4200" dirty="0" smtClean="0">
                <a:solidFill>
                  <a:schemeClr val="tx2"/>
                </a:solidFill>
              </a:rPr>
              <a:t>Website Analysis </a:t>
            </a:r>
            <a:endParaRPr lang="en-GB" sz="4200" dirty="0">
              <a:solidFill>
                <a:schemeClr val="tx2"/>
              </a:solidFill>
            </a:endParaRPr>
          </a:p>
        </p:txBody>
      </p:sp>
      <p:sp>
        <p:nvSpPr>
          <p:cNvPr id="3" name="Content Placeholder 2"/>
          <p:cNvSpPr>
            <a:spLocks noGrp="1"/>
          </p:cNvSpPr>
          <p:nvPr>
            <p:ph idx="1"/>
          </p:nvPr>
        </p:nvSpPr>
        <p:spPr>
          <a:xfrm>
            <a:off x="1187624" y="1412776"/>
            <a:ext cx="7499176" cy="2448273"/>
          </a:xfrm>
        </p:spPr>
        <p:txBody>
          <a:bodyPr>
            <a:normAutofit fontScale="62500" lnSpcReduction="20000"/>
          </a:bodyPr>
          <a:lstStyle/>
          <a:p>
            <a:pPr marL="0" indent="0" algn="ctr">
              <a:buNone/>
            </a:pPr>
            <a:r>
              <a:rPr lang="en-GB" b="1" dirty="0">
                <a:solidFill>
                  <a:schemeClr val="accent6">
                    <a:lumMod val="75000"/>
                  </a:schemeClr>
                </a:solidFill>
              </a:rPr>
              <a:t>There are 158 schools with a Highland.sch.uk </a:t>
            </a:r>
            <a:r>
              <a:rPr lang="en-GB" b="1" dirty="0" smtClean="0">
                <a:solidFill>
                  <a:schemeClr val="accent6">
                    <a:lumMod val="75000"/>
                  </a:schemeClr>
                </a:solidFill>
              </a:rPr>
              <a:t>address</a:t>
            </a:r>
          </a:p>
          <a:p>
            <a:pPr marL="0" indent="0" algn="ctr">
              <a:buNone/>
            </a:pPr>
            <a:endParaRPr lang="en-GB" b="1" dirty="0"/>
          </a:p>
          <a:p>
            <a:pPr marL="0" indent="0">
              <a:buNone/>
            </a:pPr>
            <a:r>
              <a:rPr lang="en-GB" sz="2600" dirty="0" smtClean="0"/>
              <a:t>93 </a:t>
            </a:r>
            <a:r>
              <a:rPr lang="en-GB" sz="2600" dirty="0"/>
              <a:t>of the 158 are live sites:</a:t>
            </a:r>
          </a:p>
          <a:p>
            <a:pPr lvl="0">
              <a:buFont typeface="Wingdings" pitchFamily="2" charset="2"/>
              <a:buChar char="Ø"/>
            </a:pPr>
            <a:r>
              <a:rPr lang="en-GB" sz="2600" dirty="0"/>
              <a:t>Out of this there are 38 sites under construction</a:t>
            </a:r>
          </a:p>
          <a:p>
            <a:pPr lvl="0">
              <a:buFont typeface="Wingdings" pitchFamily="2" charset="2"/>
              <a:buChar char="Ø"/>
            </a:pPr>
            <a:r>
              <a:rPr lang="en-GB" sz="2600" dirty="0"/>
              <a:t>26 are redirects</a:t>
            </a:r>
          </a:p>
          <a:p>
            <a:pPr lvl="0">
              <a:buFont typeface="Wingdings" pitchFamily="2" charset="2"/>
              <a:buChar char="Ø"/>
            </a:pPr>
            <a:r>
              <a:rPr lang="en-GB" sz="2600" dirty="0"/>
              <a:t>67 are not up to date</a:t>
            </a:r>
          </a:p>
          <a:p>
            <a:pPr lvl="0">
              <a:buFont typeface="Wingdings" pitchFamily="2" charset="2"/>
              <a:buChar char="Ø"/>
            </a:pPr>
            <a:r>
              <a:rPr lang="en-GB" sz="2600" dirty="0"/>
              <a:t>20 up to date</a:t>
            </a:r>
          </a:p>
          <a:p>
            <a:pPr lvl="0">
              <a:buFont typeface="Wingdings" pitchFamily="2" charset="2"/>
              <a:buChar char="Ø"/>
            </a:pPr>
            <a:r>
              <a:rPr lang="en-GB" sz="2600" dirty="0"/>
              <a:t>6 are partially up to </a:t>
            </a:r>
            <a:r>
              <a:rPr lang="en-GB" sz="2600" dirty="0" smtClean="0"/>
              <a:t>date</a:t>
            </a:r>
          </a:p>
          <a:p>
            <a:pPr lvl="0">
              <a:buFont typeface="Wingdings" pitchFamily="2" charset="2"/>
              <a:buChar char="Ø"/>
            </a:pPr>
            <a:endParaRPr lang="en-GB" dirty="0"/>
          </a:p>
          <a:p>
            <a:pPr lvl="0">
              <a:buFont typeface="Wingdings" pitchFamily="2" charset="2"/>
              <a:buChar char="Ø"/>
            </a:pPr>
            <a:endParaRPr lang="en-GB" dirty="0"/>
          </a:p>
          <a:p>
            <a:pPr>
              <a:buFont typeface="Wingdings" pitchFamily="2" charset="2"/>
              <a:buChar char="Ø"/>
            </a:pPr>
            <a:endParaRPr lang="en-GB" dirty="0"/>
          </a:p>
        </p:txBody>
      </p:sp>
      <p:sp>
        <p:nvSpPr>
          <p:cNvPr id="5" name="Footer Placeholder 3"/>
          <p:cNvSpPr>
            <a:spLocks noGrp="1"/>
          </p:cNvSpPr>
          <p:nvPr>
            <p:ph type="ftr" sz="quarter" idx="11"/>
          </p:nvPr>
        </p:nvSpPr>
        <p:spPr>
          <a:xfrm>
            <a:off x="3347864" y="6251174"/>
            <a:ext cx="2895600" cy="476250"/>
          </a:xfrm>
        </p:spPr>
        <p:txBody>
          <a:bodyPr/>
          <a:lstStyle/>
          <a:p>
            <a:r>
              <a:rPr lang="en-GB" sz="1400" dirty="0" smtClean="0"/>
              <a:t>Figures correct as of June 2013</a:t>
            </a:r>
            <a:endParaRPr lang="en-GB" sz="1400" dirty="0"/>
          </a:p>
        </p:txBody>
      </p:sp>
      <p:sp>
        <p:nvSpPr>
          <p:cNvPr id="4" name="Rectangle 3"/>
          <p:cNvSpPr/>
          <p:nvPr/>
        </p:nvSpPr>
        <p:spPr>
          <a:xfrm>
            <a:off x="1043608" y="3861048"/>
            <a:ext cx="7776864" cy="2862322"/>
          </a:xfrm>
          <a:prstGeom prst="rect">
            <a:avLst/>
          </a:prstGeom>
        </p:spPr>
        <p:txBody>
          <a:bodyPr wrap="square">
            <a:spAutoFit/>
          </a:bodyPr>
          <a:lstStyle/>
          <a:p>
            <a:pPr algn="ctr"/>
            <a:r>
              <a:rPr lang="en-GB" b="1" dirty="0">
                <a:solidFill>
                  <a:schemeClr val="accent6">
                    <a:lumMod val="75000"/>
                  </a:schemeClr>
                </a:solidFill>
              </a:rPr>
              <a:t>A total of 101 schools have a link to their school website on the schools section of the Highland Council website</a:t>
            </a:r>
            <a:r>
              <a:rPr lang="en-GB" dirty="0">
                <a:solidFill>
                  <a:schemeClr val="accent6">
                    <a:lumMod val="75000"/>
                  </a:schemeClr>
                </a:solidFill>
              </a:rPr>
              <a:t>. </a:t>
            </a:r>
            <a:endParaRPr lang="en-GB" dirty="0" smtClean="0">
              <a:solidFill>
                <a:schemeClr val="accent6">
                  <a:lumMod val="75000"/>
                </a:schemeClr>
              </a:solidFill>
            </a:endParaRPr>
          </a:p>
          <a:p>
            <a:pPr algn="ctr"/>
            <a:endParaRPr lang="en-GB" dirty="0" smtClean="0"/>
          </a:p>
          <a:p>
            <a:r>
              <a:rPr lang="en-GB" dirty="0" smtClean="0"/>
              <a:t>There are issues surrounding the link 34 </a:t>
            </a:r>
            <a:r>
              <a:rPr lang="en-GB" dirty="0"/>
              <a:t>of these links do not work, do not take you to the new website or are a redirect.  </a:t>
            </a:r>
            <a:endParaRPr lang="en-GB" dirty="0" smtClean="0"/>
          </a:p>
          <a:p>
            <a:endParaRPr lang="en-GB" dirty="0" smtClean="0"/>
          </a:p>
          <a:p>
            <a:r>
              <a:rPr lang="en-GB" dirty="0" smtClean="0"/>
              <a:t>58 </a:t>
            </a:r>
            <a:r>
              <a:rPr lang="en-GB" dirty="0"/>
              <a:t>schools do not display a link on the Highland Council </a:t>
            </a:r>
            <a:r>
              <a:rPr lang="en-GB" dirty="0" smtClean="0"/>
              <a:t>website</a:t>
            </a:r>
          </a:p>
          <a:p>
            <a:endParaRPr lang="en-GB" dirty="0"/>
          </a:p>
          <a:p>
            <a:endParaRPr lang="en-GB" dirty="0" smtClean="0"/>
          </a:p>
          <a:p>
            <a:endParaRPr lang="en-GB" dirty="0"/>
          </a:p>
        </p:txBody>
      </p:sp>
    </p:spTree>
    <p:extLst>
      <p:ext uri="{BB962C8B-B14F-4D97-AF65-F5344CB8AC3E}">
        <p14:creationId xmlns:p14="http://schemas.microsoft.com/office/powerpoint/2010/main" val="14731075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7624" y="116632"/>
            <a:ext cx="7581528" cy="1584176"/>
          </a:xfrm>
        </p:spPr>
        <p:txBody>
          <a:bodyPr>
            <a:noAutofit/>
          </a:bodyPr>
          <a:lstStyle/>
          <a:p>
            <a:r>
              <a:rPr lang="en-GB" sz="4000" dirty="0" smtClean="0"/>
              <a:t>Website Analysis</a:t>
            </a:r>
            <a:r>
              <a:rPr lang="en-GB" sz="3200" dirty="0" smtClean="0"/>
              <a:t/>
            </a:r>
            <a:br>
              <a:rPr lang="en-GB" sz="3200" dirty="0" smtClean="0"/>
            </a:br>
            <a:r>
              <a:rPr lang="en-GB" sz="3200" dirty="0" smtClean="0"/>
              <a:t/>
            </a:r>
            <a:br>
              <a:rPr lang="en-GB" sz="3200" dirty="0" smtClean="0"/>
            </a:br>
            <a:r>
              <a:rPr lang="en-GB" sz="3600" dirty="0" smtClean="0">
                <a:solidFill>
                  <a:srgbClr val="93339D"/>
                </a:solidFill>
              </a:rPr>
              <a:t>Social Media</a:t>
            </a:r>
            <a:endParaRPr lang="en-GB" sz="3600" dirty="0">
              <a:solidFill>
                <a:srgbClr val="93339D"/>
              </a:solidFill>
            </a:endParaRPr>
          </a:p>
        </p:txBody>
      </p:sp>
      <p:sp>
        <p:nvSpPr>
          <p:cNvPr id="3" name="Content Placeholder 2"/>
          <p:cNvSpPr>
            <a:spLocks noGrp="1"/>
          </p:cNvSpPr>
          <p:nvPr>
            <p:ph idx="1"/>
          </p:nvPr>
        </p:nvSpPr>
        <p:spPr>
          <a:xfrm>
            <a:off x="1115616" y="1988840"/>
            <a:ext cx="7509520" cy="4525963"/>
          </a:xfrm>
        </p:spPr>
        <p:txBody>
          <a:bodyPr>
            <a:normAutofit/>
          </a:bodyPr>
          <a:lstStyle/>
          <a:p>
            <a:pPr marL="0" indent="0" algn="just">
              <a:buNone/>
            </a:pPr>
            <a:r>
              <a:rPr lang="en-GB" sz="2400" dirty="0"/>
              <a:t>There are 27 </a:t>
            </a:r>
            <a:r>
              <a:rPr lang="en-GB" sz="2400" dirty="0" smtClean="0"/>
              <a:t>Facebook accounts: </a:t>
            </a:r>
          </a:p>
          <a:p>
            <a:pPr marL="0" indent="0" algn="just">
              <a:buNone/>
            </a:pPr>
            <a:r>
              <a:rPr lang="en-GB" sz="2400" dirty="0" smtClean="0"/>
              <a:t>                           8 up to date or have recent posts</a:t>
            </a:r>
          </a:p>
          <a:p>
            <a:pPr marL="0" lvl="0" indent="0">
              <a:buNone/>
            </a:pPr>
            <a:r>
              <a:rPr lang="en-GB" sz="2400" dirty="0" smtClean="0"/>
              <a:t>                           19 </a:t>
            </a:r>
            <a:r>
              <a:rPr lang="en-GB" sz="2400" dirty="0"/>
              <a:t>are not up dated – no recent posts</a:t>
            </a:r>
          </a:p>
          <a:p>
            <a:pPr marL="0" indent="0">
              <a:buNone/>
            </a:pPr>
            <a:endParaRPr lang="en-GB" sz="2400" dirty="0" smtClean="0"/>
          </a:p>
          <a:p>
            <a:pPr marL="0" indent="0">
              <a:buNone/>
            </a:pPr>
            <a:r>
              <a:rPr lang="en-GB" sz="2400" dirty="0" smtClean="0"/>
              <a:t>There </a:t>
            </a:r>
            <a:r>
              <a:rPr lang="en-GB" sz="2400" dirty="0"/>
              <a:t>are 14 twitter accounts:</a:t>
            </a:r>
          </a:p>
          <a:p>
            <a:pPr marL="0" lvl="0" indent="0">
              <a:buNone/>
            </a:pPr>
            <a:r>
              <a:rPr lang="en-GB" sz="2400" dirty="0" smtClean="0"/>
              <a:t>                            6 </a:t>
            </a:r>
            <a:r>
              <a:rPr lang="en-GB" sz="2400" dirty="0"/>
              <a:t>have tweeted recently</a:t>
            </a:r>
          </a:p>
          <a:p>
            <a:pPr marL="0" lvl="0" indent="0">
              <a:buNone/>
            </a:pPr>
            <a:r>
              <a:rPr lang="en-GB" sz="2400" dirty="0" smtClean="0"/>
              <a:t>                            5 </a:t>
            </a:r>
            <a:r>
              <a:rPr lang="en-GB" sz="2400" dirty="0"/>
              <a:t>do not have recent tweets</a:t>
            </a:r>
          </a:p>
          <a:p>
            <a:pPr marL="0" lvl="0" indent="0">
              <a:buNone/>
            </a:pPr>
            <a:r>
              <a:rPr lang="en-GB" sz="2400" dirty="0" smtClean="0"/>
              <a:t>                            3 </a:t>
            </a:r>
            <a:r>
              <a:rPr lang="en-GB" sz="2400" dirty="0"/>
              <a:t>cannot tell (protected tweets</a:t>
            </a:r>
            <a:r>
              <a:rPr lang="en-GB" dirty="0"/>
              <a:t>)</a:t>
            </a:r>
          </a:p>
        </p:txBody>
      </p:sp>
      <p:sp>
        <p:nvSpPr>
          <p:cNvPr id="15" name="Footer Placeholder 3"/>
          <p:cNvSpPr>
            <a:spLocks noGrp="1"/>
          </p:cNvSpPr>
          <p:nvPr>
            <p:ph type="ftr" sz="quarter" idx="11"/>
          </p:nvPr>
        </p:nvSpPr>
        <p:spPr>
          <a:xfrm>
            <a:off x="3491880" y="6237312"/>
            <a:ext cx="2895600" cy="476250"/>
          </a:xfrm>
        </p:spPr>
        <p:txBody>
          <a:bodyPr/>
          <a:lstStyle/>
          <a:p>
            <a:pPr algn="ctr"/>
            <a:r>
              <a:rPr lang="en-GB" sz="1400" dirty="0" smtClean="0"/>
              <a:t>Figures correct as of June 2013</a:t>
            </a:r>
            <a:endParaRPr lang="en-GB" sz="1400" dirty="0"/>
          </a:p>
        </p:txBody>
      </p:sp>
      <p:sp>
        <p:nvSpPr>
          <p:cNvPr id="10" name="Right Arrow 9"/>
          <p:cNvSpPr/>
          <p:nvPr/>
        </p:nvSpPr>
        <p:spPr>
          <a:xfrm>
            <a:off x="1838843" y="2564904"/>
            <a:ext cx="338881" cy="144016"/>
          </a:xfrm>
          <a:prstGeom prst="rightArrow">
            <a:avLst/>
          </a:prstGeom>
          <a:solidFill>
            <a:srgbClr val="93339D"/>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ight Arrow 10"/>
          <p:cNvSpPr/>
          <p:nvPr/>
        </p:nvSpPr>
        <p:spPr>
          <a:xfrm>
            <a:off x="1838844" y="2996952"/>
            <a:ext cx="338881" cy="144016"/>
          </a:xfrm>
          <a:prstGeom prst="rightArrow">
            <a:avLst/>
          </a:prstGeom>
          <a:solidFill>
            <a:srgbClr val="93339D"/>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ight Arrow 11"/>
          <p:cNvSpPr/>
          <p:nvPr/>
        </p:nvSpPr>
        <p:spPr>
          <a:xfrm>
            <a:off x="1902699" y="4293096"/>
            <a:ext cx="338881" cy="144016"/>
          </a:xfrm>
          <a:prstGeom prst="rightArrow">
            <a:avLst/>
          </a:prstGeom>
          <a:solidFill>
            <a:srgbClr val="93339D"/>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ight Arrow 12"/>
          <p:cNvSpPr/>
          <p:nvPr/>
        </p:nvSpPr>
        <p:spPr>
          <a:xfrm>
            <a:off x="1901900" y="4797152"/>
            <a:ext cx="338881" cy="144016"/>
          </a:xfrm>
          <a:prstGeom prst="rightArrow">
            <a:avLst/>
          </a:prstGeom>
          <a:solidFill>
            <a:srgbClr val="93339D"/>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ight Arrow 13"/>
          <p:cNvSpPr/>
          <p:nvPr/>
        </p:nvSpPr>
        <p:spPr>
          <a:xfrm>
            <a:off x="1902699" y="5301208"/>
            <a:ext cx="338881" cy="144016"/>
          </a:xfrm>
          <a:prstGeom prst="rightArrow">
            <a:avLst/>
          </a:prstGeom>
          <a:solidFill>
            <a:srgbClr val="93339D"/>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3889098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1639" y="260648"/>
            <a:ext cx="7355159" cy="1070992"/>
          </a:xfrm>
        </p:spPr>
        <p:txBody>
          <a:bodyPr/>
          <a:lstStyle/>
          <a:p>
            <a:r>
              <a:rPr lang="en-GB" dirty="0" smtClean="0">
                <a:solidFill>
                  <a:schemeClr val="tx2"/>
                </a:solidFill>
              </a:rPr>
              <a:t>Parental Engagement Survey</a:t>
            </a:r>
            <a:endParaRPr lang="en-GB" dirty="0">
              <a:solidFill>
                <a:schemeClr val="tx2"/>
              </a:solidFill>
            </a:endParaRPr>
          </a:p>
        </p:txBody>
      </p:sp>
      <p:sp>
        <p:nvSpPr>
          <p:cNvPr id="3" name="Content Placeholder 2"/>
          <p:cNvSpPr>
            <a:spLocks noGrp="1"/>
          </p:cNvSpPr>
          <p:nvPr>
            <p:ph idx="1"/>
          </p:nvPr>
        </p:nvSpPr>
        <p:spPr>
          <a:xfrm>
            <a:off x="1115616" y="1268760"/>
            <a:ext cx="7581528" cy="4813995"/>
          </a:xfrm>
        </p:spPr>
        <p:txBody>
          <a:bodyPr>
            <a:normAutofit/>
          </a:bodyPr>
          <a:lstStyle/>
          <a:p>
            <a:pPr marL="0" indent="0">
              <a:buNone/>
            </a:pPr>
            <a:endParaRPr lang="en-GB" dirty="0"/>
          </a:p>
          <a:p>
            <a:pPr marL="0" indent="0" algn="ctr">
              <a:buNone/>
            </a:pPr>
            <a:r>
              <a:rPr lang="en-GB" sz="2400" dirty="0">
                <a:solidFill>
                  <a:srgbClr val="93339D"/>
                </a:solidFill>
              </a:rPr>
              <a:t>T</a:t>
            </a:r>
            <a:r>
              <a:rPr lang="en-GB" sz="2400" dirty="0" smtClean="0">
                <a:solidFill>
                  <a:srgbClr val="93339D"/>
                </a:solidFill>
              </a:rPr>
              <a:t>he </a:t>
            </a:r>
            <a:r>
              <a:rPr lang="en-GB" sz="2400" dirty="0">
                <a:solidFill>
                  <a:srgbClr val="93339D"/>
                </a:solidFill>
              </a:rPr>
              <a:t>aim of this survey was </a:t>
            </a:r>
            <a:r>
              <a:rPr lang="en-GB" sz="2400" dirty="0" smtClean="0">
                <a:solidFill>
                  <a:srgbClr val="93339D"/>
                </a:solidFill>
              </a:rPr>
              <a:t>to have a better </a:t>
            </a:r>
            <a:r>
              <a:rPr lang="en-GB" sz="2400" dirty="0">
                <a:solidFill>
                  <a:srgbClr val="93339D"/>
                </a:solidFill>
              </a:rPr>
              <a:t>understand </a:t>
            </a:r>
            <a:r>
              <a:rPr lang="en-GB" sz="2400" dirty="0" smtClean="0">
                <a:solidFill>
                  <a:srgbClr val="93339D"/>
                </a:solidFill>
              </a:rPr>
              <a:t>of the </a:t>
            </a:r>
            <a:r>
              <a:rPr lang="en-GB" sz="2400" dirty="0">
                <a:solidFill>
                  <a:srgbClr val="93339D"/>
                </a:solidFill>
              </a:rPr>
              <a:t>requirements of parents for communication and </a:t>
            </a:r>
            <a:r>
              <a:rPr lang="en-GB" sz="2400" dirty="0" smtClean="0">
                <a:solidFill>
                  <a:srgbClr val="93339D"/>
                </a:solidFill>
              </a:rPr>
              <a:t>engagement</a:t>
            </a:r>
          </a:p>
          <a:p>
            <a:pPr marL="0" indent="0" algn="ctr">
              <a:buNone/>
            </a:pPr>
            <a:endParaRPr lang="en-GB" sz="2400" dirty="0" smtClean="0"/>
          </a:p>
          <a:p>
            <a:pPr marL="0" indent="0" algn="ctr">
              <a:buNone/>
            </a:pPr>
            <a:endParaRPr lang="en-GB" sz="5000" dirty="0" smtClean="0"/>
          </a:p>
          <a:p>
            <a:pPr marL="0" indent="0" algn="ctr">
              <a:buNone/>
            </a:pPr>
            <a:endParaRPr lang="en-GB" sz="3800" dirty="0" smtClean="0"/>
          </a:p>
          <a:p>
            <a:pPr marL="0" indent="0" algn="ctr">
              <a:buNone/>
            </a:pPr>
            <a:endParaRPr lang="en-GB" sz="3800" dirty="0" smtClean="0"/>
          </a:p>
          <a:p>
            <a:pPr marL="0" indent="0" algn="ctr">
              <a:buNone/>
            </a:pPr>
            <a:endParaRPr lang="en-GB" sz="3800" dirty="0"/>
          </a:p>
          <a:p>
            <a:pPr marL="0" indent="0" algn="ctr">
              <a:buNone/>
            </a:pPr>
            <a:endParaRPr lang="en-GB" sz="3800" dirty="0" smtClean="0"/>
          </a:p>
          <a:p>
            <a:pPr marL="0" indent="0">
              <a:buNone/>
            </a:pPr>
            <a:endParaRPr lang="en-GB" dirty="0"/>
          </a:p>
          <a:p>
            <a:pPr marL="0" indent="0">
              <a:buNone/>
            </a:pPr>
            <a:endParaRPr lang="en-GB" dirty="0" smtClean="0"/>
          </a:p>
          <a:p>
            <a:endParaRPr lang="en-GB" dirty="0"/>
          </a:p>
        </p:txBody>
      </p:sp>
      <p:sp>
        <p:nvSpPr>
          <p:cNvPr id="4" name="Cloud 3"/>
          <p:cNvSpPr/>
          <p:nvPr/>
        </p:nvSpPr>
        <p:spPr>
          <a:xfrm>
            <a:off x="1331640" y="3102525"/>
            <a:ext cx="7424113" cy="2592288"/>
          </a:xfrm>
          <a:prstGeom prst="cloud">
            <a:avLst/>
          </a:prstGeom>
          <a:solidFill>
            <a:schemeClr val="accent5">
              <a:lumMod val="40000"/>
              <a:lumOff val="6000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smtClean="0"/>
              <a:t> </a:t>
            </a:r>
            <a:r>
              <a:rPr lang="en-GB" b="1" dirty="0" smtClean="0">
                <a:solidFill>
                  <a:schemeClr val="tx1"/>
                </a:solidFill>
              </a:rPr>
              <a:t>In total 324 parents and carers completed the survey and responses were received from across 35 different primary and secondary schools</a:t>
            </a:r>
          </a:p>
        </p:txBody>
      </p:sp>
    </p:spTree>
    <p:extLst>
      <p:ext uri="{BB962C8B-B14F-4D97-AF65-F5344CB8AC3E}">
        <p14:creationId xmlns:p14="http://schemas.microsoft.com/office/powerpoint/2010/main" val="5690143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Content Placeholder 9" descr="Screen Clipping"/>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043608" y="334938"/>
            <a:ext cx="6480720" cy="3275588"/>
          </a:xfrm>
        </p:spPr>
      </p:pic>
      <p:sp>
        <p:nvSpPr>
          <p:cNvPr id="2" name="Title 1"/>
          <p:cNvSpPr>
            <a:spLocks noGrp="1"/>
          </p:cNvSpPr>
          <p:nvPr>
            <p:ph type="title"/>
          </p:nvPr>
        </p:nvSpPr>
        <p:spPr>
          <a:xfrm>
            <a:off x="1043608" y="0"/>
            <a:ext cx="7240900" cy="692696"/>
          </a:xfrm>
        </p:spPr>
        <p:txBody>
          <a:bodyPr>
            <a:noAutofit/>
          </a:bodyPr>
          <a:lstStyle/>
          <a:p>
            <a:pPr algn="l"/>
            <a:r>
              <a:rPr lang="en-GB" sz="1800" b="1" dirty="0"/>
              <a:t/>
            </a:r>
            <a:br>
              <a:rPr lang="en-GB" sz="1800" b="1" dirty="0"/>
            </a:br>
            <a:r>
              <a:rPr lang="en-GB" sz="1800" b="1" dirty="0" smtClean="0">
                <a:solidFill>
                  <a:schemeClr val="tx1"/>
                </a:solidFill>
              </a:rPr>
              <a:t> Current methods </a:t>
            </a:r>
            <a:r>
              <a:rPr lang="en-GB" sz="1800" b="1" dirty="0">
                <a:solidFill>
                  <a:schemeClr val="tx1"/>
                </a:solidFill>
              </a:rPr>
              <a:t>for accessing and receiving </a:t>
            </a:r>
            <a:r>
              <a:rPr lang="en-GB" sz="1800" b="1" dirty="0" smtClean="0">
                <a:solidFill>
                  <a:schemeClr val="tx1"/>
                </a:solidFill>
              </a:rPr>
              <a:t>information:</a:t>
            </a:r>
            <a:r>
              <a:rPr lang="en-GB" sz="1800" b="1" dirty="0"/>
              <a:t/>
            </a:r>
            <a:br>
              <a:rPr lang="en-GB" sz="1800" b="1" dirty="0"/>
            </a:br>
            <a:endParaRPr lang="en-GB" sz="1800" dirty="0"/>
          </a:p>
        </p:txBody>
      </p:sp>
      <p:pic>
        <p:nvPicPr>
          <p:cNvPr id="11" name="Content Placeholder 3" descr="Screen Clippi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21163" y="3789040"/>
            <a:ext cx="6296059" cy="3291163"/>
          </a:xfrm>
          <a:prstGeom prst="rect">
            <a:avLst/>
          </a:prstGeom>
        </p:spPr>
      </p:pic>
      <p:sp>
        <p:nvSpPr>
          <p:cNvPr id="12" name="Title 1"/>
          <p:cNvSpPr txBox="1">
            <a:spLocks/>
          </p:cNvSpPr>
          <p:nvPr/>
        </p:nvSpPr>
        <p:spPr>
          <a:xfrm>
            <a:off x="3059832" y="3429000"/>
            <a:ext cx="6311325" cy="5715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1800" b="1" dirty="0" smtClean="0"/>
              <a:t>Methods that Parents and Carers would like to use:</a:t>
            </a:r>
            <a:endParaRPr lang="en-GB" sz="1800" dirty="0"/>
          </a:p>
        </p:txBody>
      </p:sp>
    </p:spTree>
    <p:extLst>
      <p:ext uri="{BB962C8B-B14F-4D97-AF65-F5344CB8AC3E}">
        <p14:creationId xmlns:p14="http://schemas.microsoft.com/office/powerpoint/2010/main" val="212549168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4D721B6891C294DA33D71EFA36AB48B" ma:contentTypeVersion="0" ma:contentTypeDescription="Create a new document." ma:contentTypeScope="" ma:versionID="79195c8c053d49fe2dec06fdebdf64ea">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p:properties xmlns:p="http://schemas.microsoft.com/office/2006/metadata/properties" xmlns:xsi="http://www.w3.org/2001/XMLSchema-instanc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4D2CFEE-E28A-4AE1-9B96-4B6A8C7E8A2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BBAE34B7-446B-467D-96D7-D66B64190A93}">
  <ds:schemaRefs>
    <ds:schemaRef ds:uri="http://schemas.openxmlformats.org/package/2006/metadata/core-properties"/>
    <ds:schemaRef ds:uri="http://schemas.microsoft.com/office/2006/documentManagement/types"/>
    <ds:schemaRef ds:uri="http://purl.org/dc/elements/1.1/"/>
    <ds:schemaRef ds:uri="http://purl.org/dc/dcmitype/"/>
    <ds:schemaRef ds:uri="http://www.w3.org/XML/1998/namespace"/>
    <ds:schemaRef ds:uri="http://schemas.microsoft.com/office/2006/metadata/properties"/>
    <ds:schemaRef ds:uri="http://purl.org/dc/terms/"/>
  </ds:schemaRefs>
</ds:datastoreItem>
</file>

<file path=customXml/itemProps3.xml><?xml version="1.0" encoding="utf-8"?>
<ds:datastoreItem xmlns:ds="http://schemas.openxmlformats.org/officeDocument/2006/customXml" ds:itemID="{DB36B3BE-9B6C-441F-A36E-5FAEA83E129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Solstice</Template>
  <TotalTime>1709</TotalTime>
  <Words>1879</Words>
  <Application>Microsoft Office PowerPoint</Application>
  <PresentationFormat>On-screen Show (4:3)</PresentationFormat>
  <Paragraphs>313</Paragraphs>
  <Slides>17</Slides>
  <Notes>14</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Solstice</vt:lpstr>
      <vt:lpstr>Parental Engagement Report </vt:lpstr>
      <vt:lpstr>PowerPoint Presentation</vt:lpstr>
      <vt:lpstr>Parent Council Visits</vt:lpstr>
      <vt:lpstr>Website Analysis</vt:lpstr>
      <vt:lpstr>Website Analysis</vt:lpstr>
      <vt:lpstr>Website Analysis </vt:lpstr>
      <vt:lpstr>Website Analysis  Social Media</vt:lpstr>
      <vt:lpstr>Parental Engagement Survey</vt:lpstr>
      <vt:lpstr>  Current methods for accessing and receiving information: </vt:lpstr>
      <vt:lpstr>Information which is shared well…..</vt:lpstr>
      <vt:lpstr>Information that could be shared better…</vt:lpstr>
      <vt:lpstr>School websites &amp; blogs</vt:lpstr>
      <vt:lpstr>Accessing Information</vt:lpstr>
      <vt:lpstr>Parent Councils</vt:lpstr>
      <vt:lpstr>Overall we make the following recommendations:</vt:lpstr>
      <vt:lpstr>Overall we make the following recommendations:</vt:lpstr>
      <vt:lpstr>Any Questions…</vt:lpstr>
    </vt:vector>
  </TitlesOfParts>
  <Company>Fujitsu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Victoria Robertson</dc:creator>
  <cp:lastModifiedBy>Victoria Robertson</cp:lastModifiedBy>
  <cp:revision>68</cp:revision>
  <dcterms:created xsi:type="dcterms:W3CDTF">2013-08-23T07:40:28Z</dcterms:created>
  <dcterms:modified xsi:type="dcterms:W3CDTF">2013-11-04T09:14:05Z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1849012189</vt:i4>
  </property>
  <property fmtid="{D5CDD505-2E9C-101B-9397-08002B2CF9AE}" pid="3" name="_NewReviewCycle">
    <vt:lpwstr/>
  </property>
  <property fmtid="{D5CDD505-2E9C-101B-9397-08002B2CF9AE}" pid="4" name="_EmailSubject">
    <vt:lpwstr>Parent Council Conference - Feedback</vt:lpwstr>
  </property>
  <property fmtid="{D5CDD505-2E9C-101B-9397-08002B2CF9AE}" pid="5" name="_AuthorEmail">
    <vt:lpwstr>Victoria.Robertson4@highland.gov.uk</vt:lpwstr>
  </property>
  <property fmtid="{D5CDD505-2E9C-101B-9397-08002B2CF9AE}" pid="6" name="_AuthorEmailDisplayName">
    <vt:lpwstr>Victoria Robertson</vt:lpwstr>
  </property>
</Properties>
</file>